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embeddedFontLst>
    <p:embeddedFont>
      <p:font typeface="Baloo 2" panose="020B0604020202020204" charset="0"/>
      <p:regular r:id="rId19"/>
      <p:bold r:id="rId20"/>
    </p:embeddedFont>
    <p:embeddedFont>
      <p:font typeface="Product Sans" panose="020B0403030502040203" pitchFamily="34" charset="0"/>
      <p:regular r:id="rId21"/>
      <p:bold r:id="rId22"/>
      <p:italic r:id="rId23"/>
      <p:boldItalic r:id="rId24"/>
    </p:embeddedFont>
    <p:embeddedFont>
      <p:font typeface="Rajdhani" panose="02000000000000000000" pitchFamily="2"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529" userDrawn="1">
          <p15:clr>
            <a:srgbClr val="A4A3A4"/>
          </p15:clr>
        </p15:guide>
        <p15:guide id="3" pos="715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54" autoAdjust="0"/>
    <p:restoredTop sz="94660"/>
  </p:normalViewPr>
  <p:slideViewPr>
    <p:cSldViewPr snapToGrid="0">
      <p:cViewPr varScale="1">
        <p:scale>
          <a:sx n="152" d="100"/>
          <a:sy n="152" d="100"/>
        </p:scale>
        <p:origin x="156" y="216"/>
      </p:cViewPr>
      <p:guideLst>
        <p:guide orient="horz" pos="2160"/>
        <p:guide pos="529"/>
        <p:guide pos="7151"/>
      </p:guideLst>
    </p:cSldViewPr>
  </p:slideViewPr>
  <p:notesTextViewPr>
    <p:cViewPr>
      <p:scale>
        <a:sx n="1" d="1"/>
        <a:sy n="1" d="1"/>
      </p:scale>
      <p:origin x="0" y="0"/>
    </p:cViewPr>
  </p:notesTextViewPr>
  <p:sorterViewPr>
    <p:cViewPr>
      <p:scale>
        <a:sx n="56" d="100"/>
        <a:sy n="5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Baloo 2" pitchFamily="2" charset="0"/>
                <a:ea typeface="+mn-ea"/>
                <a:cs typeface="Baloo 2" pitchFamily="2" charset="0"/>
              </a:defRPr>
            </a:pPr>
            <a:r>
              <a:rPr lang="en-IN" dirty="0">
                <a:latin typeface="+mn-lt"/>
              </a:rPr>
              <a:t>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Baloo 2" pitchFamily="2" charset="0"/>
              <a:ea typeface="+mn-ea"/>
              <a:cs typeface="Baloo 2" pitchFamily="2" charset="0"/>
            </a:defRPr>
          </a:pPr>
          <a:endParaRPr lang="en-US"/>
        </a:p>
      </c:txPr>
    </c:title>
    <c:autoTitleDeleted val="0"/>
    <c:plotArea>
      <c:layout/>
      <c:barChart>
        <c:barDir val="col"/>
        <c:grouping val="clustered"/>
        <c:varyColors val="0"/>
        <c:ser>
          <c:idx val="0"/>
          <c:order val="0"/>
          <c:tx>
            <c:strRef>
              <c:f>Sheet1!$B$1</c:f>
              <c:strCache>
                <c:ptCount val="1"/>
                <c:pt idx="0">
                  <c:v>gross sales</c:v>
                </c:pt>
              </c:strCache>
            </c:strRef>
          </c:tx>
          <c:spPr>
            <a:solidFill>
              <a:srgbClr val="92D050"/>
            </a:solidFill>
            <a:ln>
              <a:noFill/>
            </a:ln>
            <a:effectLst/>
          </c:spPr>
          <c:invertIfNegative val="0"/>
          <c:cat>
            <c:strRef>
              <c:f>Sheet1!$A$2:$A$5</c:f>
              <c:strCache>
                <c:ptCount val="4"/>
                <c:pt idx="0">
                  <c:v>gtx 1650</c:v>
                </c:pt>
                <c:pt idx="1">
                  <c:v>gtx 1660</c:v>
                </c:pt>
                <c:pt idx="2">
                  <c:v>rtx 3050</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41C-43B0-8F9C-DD43506C4159}"/>
            </c:ext>
          </c:extLst>
        </c:ser>
        <c:ser>
          <c:idx val="1"/>
          <c:order val="1"/>
          <c:tx>
            <c:strRef>
              <c:f>Sheet1!$C$1</c:f>
              <c:strCache>
                <c:ptCount val="1"/>
                <c:pt idx="0">
                  <c:v>net sales</c:v>
                </c:pt>
              </c:strCache>
            </c:strRef>
          </c:tx>
          <c:spPr>
            <a:solidFill>
              <a:srgbClr val="00B050"/>
            </a:solidFill>
            <a:ln>
              <a:noFill/>
            </a:ln>
            <a:effectLst/>
          </c:spPr>
          <c:invertIfNegative val="0"/>
          <c:cat>
            <c:strRef>
              <c:f>Sheet1!$A$2:$A$5</c:f>
              <c:strCache>
                <c:ptCount val="4"/>
                <c:pt idx="0">
                  <c:v>gtx 1650</c:v>
                </c:pt>
                <c:pt idx="1">
                  <c:v>gtx 1660</c:v>
                </c:pt>
                <c:pt idx="2">
                  <c:v>rtx 3050</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41C-43B0-8F9C-DD43506C4159}"/>
            </c:ext>
          </c:extLst>
        </c:ser>
        <c:ser>
          <c:idx val="2"/>
          <c:order val="2"/>
          <c:tx>
            <c:strRef>
              <c:f>Sheet1!$D$1</c:f>
              <c:strCache>
                <c:ptCount val="1"/>
                <c:pt idx="0">
                  <c:v>profit</c:v>
                </c:pt>
              </c:strCache>
            </c:strRef>
          </c:tx>
          <c:spPr>
            <a:solidFill>
              <a:schemeClr val="bg1">
                <a:lumMod val="95000"/>
              </a:schemeClr>
            </a:solidFill>
            <a:ln>
              <a:noFill/>
            </a:ln>
            <a:effectLst/>
          </c:spPr>
          <c:invertIfNegative val="0"/>
          <c:cat>
            <c:strRef>
              <c:f>Sheet1!$A$2:$A$5</c:f>
              <c:strCache>
                <c:ptCount val="4"/>
                <c:pt idx="0">
                  <c:v>gtx 1650</c:v>
                </c:pt>
                <c:pt idx="1">
                  <c:v>gtx 1660</c:v>
                </c:pt>
                <c:pt idx="2">
                  <c:v>rtx 3050</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41C-43B0-8F9C-DD43506C4159}"/>
            </c:ext>
          </c:extLst>
        </c:ser>
        <c:dLbls>
          <c:showLegendKey val="0"/>
          <c:showVal val="0"/>
          <c:showCatName val="0"/>
          <c:showSerName val="0"/>
          <c:showPercent val="0"/>
          <c:showBubbleSize val="0"/>
        </c:dLbls>
        <c:gapWidth val="219"/>
        <c:overlap val="-27"/>
        <c:axId val="1232094032"/>
        <c:axId val="1232097776"/>
      </c:barChart>
      <c:catAx>
        <c:axId val="1232094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Baloo 2" pitchFamily="2" charset="0"/>
                <a:ea typeface="+mn-ea"/>
                <a:cs typeface="Baloo 2" pitchFamily="2" charset="0"/>
              </a:defRPr>
            </a:pPr>
            <a:endParaRPr lang="en-US"/>
          </a:p>
        </c:txPr>
        <c:crossAx val="1232097776"/>
        <c:crosses val="autoZero"/>
        <c:auto val="1"/>
        <c:lblAlgn val="ctr"/>
        <c:lblOffset val="100"/>
        <c:noMultiLvlLbl val="0"/>
      </c:catAx>
      <c:valAx>
        <c:axId val="1232097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Baloo 2" pitchFamily="2" charset="0"/>
                <a:ea typeface="+mn-ea"/>
                <a:cs typeface="Baloo 2" pitchFamily="2" charset="0"/>
              </a:defRPr>
            </a:pPr>
            <a:endParaRPr lang="en-US"/>
          </a:p>
        </c:txPr>
        <c:crossAx val="1232094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Baloo 2" pitchFamily="2" charset="0"/>
              <a:ea typeface="+mn-ea"/>
              <a:cs typeface="Baloo 2" pitchFamily="2"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ounded Rectangle 10"/>
          <p:cNvSpPr/>
          <p:nvPr userDrawn="1"/>
        </p:nvSpPr>
        <p:spPr>
          <a:xfrm>
            <a:off x="953813" y="1047543"/>
            <a:ext cx="4723655" cy="4762915"/>
          </a:xfrm>
          <a:prstGeom prst="roundRect">
            <a:avLst>
              <a:gd name="adj" fmla="val 826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a:spLocks noGrp="1"/>
          </p:cNvSpPr>
          <p:nvPr>
            <p:ph type="pic" sz="quarter" idx="10"/>
          </p:nvPr>
        </p:nvSpPr>
        <p:spPr>
          <a:xfrm>
            <a:off x="1085454" y="1175414"/>
            <a:ext cx="4461676" cy="4507173"/>
          </a:xfrm>
          <a:custGeom>
            <a:avLst/>
            <a:gdLst>
              <a:gd name="connsiteX0" fmla="*/ 310426 w 4728499"/>
              <a:gd name="connsiteY0" fmla="*/ 0 h 4776717"/>
              <a:gd name="connsiteX1" fmla="*/ 4418073 w 4728499"/>
              <a:gd name="connsiteY1" fmla="*/ 0 h 4776717"/>
              <a:gd name="connsiteX2" fmla="*/ 4728499 w 4728499"/>
              <a:gd name="connsiteY2" fmla="*/ 310426 h 4776717"/>
              <a:gd name="connsiteX3" fmla="*/ 4728499 w 4728499"/>
              <a:gd name="connsiteY3" fmla="*/ 4466291 h 4776717"/>
              <a:gd name="connsiteX4" fmla="*/ 4418073 w 4728499"/>
              <a:gd name="connsiteY4" fmla="*/ 4776717 h 4776717"/>
              <a:gd name="connsiteX5" fmla="*/ 310426 w 4728499"/>
              <a:gd name="connsiteY5" fmla="*/ 4776717 h 4776717"/>
              <a:gd name="connsiteX6" fmla="*/ 0 w 4728499"/>
              <a:gd name="connsiteY6" fmla="*/ 4466291 h 4776717"/>
              <a:gd name="connsiteX7" fmla="*/ 0 w 4728499"/>
              <a:gd name="connsiteY7" fmla="*/ 310426 h 4776717"/>
              <a:gd name="connsiteX8" fmla="*/ 310426 w 4728499"/>
              <a:gd name="connsiteY8" fmla="*/ 0 h 477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8499" h="4776717">
                <a:moveTo>
                  <a:pt x="310426" y="0"/>
                </a:moveTo>
                <a:lnTo>
                  <a:pt x="4418073" y="0"/>
                </a:lnTo>
                <a:cubicBezTo>
                  <a:pt x="4589517" y="0"/>
                  <a:pt x="4728499" y="138982"/>
                  <a:pt x="4728499" y="310426"/>
                </a:cubicBezTo>
                <a:lnTo>
                  <a:pt x="4728499" y="4466291"/>
                </a:lnTo>
                <a:cubicBezTo>
                  <a:pt x="4728499" y="4637735"/>
                  <a:pt x="4589517" y="4776717"/>
                  <a:pt x="4418073" y="4776717"/>
                </a:cubicBezTo>
                <a:lnTo>
                  <a:pt x="310426" y="4776717"/>
                </a:lnTo>
                <a:cubicBezTo>
                  <a:pt x="138982" y="4776717"/>
                  <a:pt x="0" y="4637735"/>
                  <a:pt x="0" y="4466291"/>
                </a:cubicBezTo>
                <a:lnTo>
                  <a:pt x="0" y="310426"/>
                </a:lnTo>
                <a:cubicBezTo>
                  <a:pt x="0" y="138982"/>
                  <a:pt x="138982" y="0"/>
                  <a:pt x="310426"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005015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8B38148-53C4-4246-76DF-4D99186E9864}"/>
              </a:ext>
            </a:extLst>
          </p:cNvPr>
          <p:cNvSpPr>
            <a:spLocks noGrp="1"/>
          </p:cNvSpPr>
          <p:nvPr>
            <p:ph type="pic" idx="1"/>
          </p:nvPr>
        </p:nvSpPr>
        <p:spPr>
          <a:xfrm>
            <a:off x="3927275" y="604940"/>
            <a:ext cx="4250363" cy="415211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Tree>
    <p:extLst>
      <p:ext uri="{BB962C8B-B14F-4D97-AF65-F5344CB8AC3E}">
        <p14:creationId xmlns:p14="http://schemas.microsoft.com/office/powerpoint/2010/main" val="9868915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8B38148-53C4-4246-76DF-4D99186E9864}"/>
              </a:ext>
            </a:extLst>
          </p:cNvPr>
          <p:cNvSpPr>
            <a:spLocks noGrp="1"/>
          </p:cNvSpPr>
          <p:nvPr>
            <p:ph type="pic" idx="1"/>
          </p:nvPr>
        </p:nvSpPr>
        <p:spPr>
          <a:xfrm>
            <a:off x="4412933" y="1543251"/>
            <a:ext cx="6939280" cy="303940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Tree>
    <p:extLst>
      <p:ext uri="{BB962C8B-B14F-4D97-AF65-F5344CB8AC3E}">
        <p14:creationId xmlns:p14="http://schemas.microsoft.com/office/powerpoint/2010/main" val="18626473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8B38148-53C4-4246-76DF-4D99186E9864}"/>
              </a:ext>
            </a:extLst>
          </p:cNvPr>
          <p:cNvSpPr>
            <a:spLocks noGrp="1"/>
          </p:cNvSpPr>
          <p:nvPr>
            <p:ph type="pic" idx="1"/>
          </p:nvPr>
        </p:nvSpPr>
        <p:spPr>
          <a:xfrm>
            <a:off x="1319923" y="95250"/>
            <a:ext cx="3629025" cy="66675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Tree>
    <p:extLst>
      <p:ext uri="{BB962C8B-B14F-4D97-AF65-F5344CB8AC3E}">
        <p14:creationId xmlns:p14="http://schemas.microsoft.com/office/powerpoint/2010/main" val="2270233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8B38148-53C4-4246-76DF-4D99186E9864}"/>
              </a:ext>
            </a:extLst>
          </p:cNvPr>
          <p:cNvSpPr>
            <a:spLocks noGrp="1"/>
          </p:cNvSpPr>
          <p:nvPr>
            <p:ph type="pic" idx="1"/>
          </p:nvPr>
        </p:nvSpPr>
        <p:spPr>
          <a:xfrm>
            <a:off x="-166141" y="466248"/>
            <a:ext cx="5925502" cy="592550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Tree>
    <p:extLst>
      <p:ext uri="{BB962C8B-B14F-4D97-AF65-F5344CB8AC3E}">
        <p14:creationId xmlns:p14="http://schemas.microsoft.com/office/powerpoint/2010/main" val="37499744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ounded Rectangle 2"/>
          <p:cNvSpPr/>
          <p:nvPr userDrawn="1"/>
        </p:nvSpPr>
        <p:spPr>
          <a:xfrm>
            <a:off x="5453605" y="2453834"/>
            <a:ext cx="1284790" cy="1284790"/>
          </a:xfrm>
          <a:prstGeom prst="roundRect">
            <a:avLst>
              <a:gd name="adj" fmla="val 1937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ounded Rectangle 4"/>
          <p:cNvSpPr/>
          <p:nvPr userDrawn="1"/>
        </p:nvSpPr>
        <p:spPr>
          <a:xfrm>
            <a:off x="3342083" y="2453834"/>
            <a:ext cx="1284790" cy="1284790"/>
          </a:xfrm>
          <a:prstGeom prst="roundRect">
            <a:avLst>
              <a:gd name="adj" fmla="val 1937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p:cNvSpPr/>
          <p:nvPr userDrawn="1"/>
        </p:nvSpPr>
        <p:spPr>
          <a:xfrm>
            <a:off x="7565127" y="2453834"/>
            <a:ext cx="1284790" cy="1284790"/>
          </a:xfrm>
          <a:prstGeom prst="roundRect">
            <a:avLst>
              <a:gd name="adj" fmla="val 1937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userDrawn="1"/>
        </p:nvSpPr>
        <p:spPr>
          <a:xfrm>
            <a:off x="9658107" y="2453834"/>
            <a:ext cx="1284790" cy="1284790"/>
          </a:xfrm>
          <a:prstGeom prst="roundRect">
            <a:avLst>
              <a:gd name="adj" fmla="val 1937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ounded Rectangle 12"/>
          <p:cNvSpPr/>
          <p:nvPr userDrawn="1"/>
        </p:nvSpPr>
        <p:spPr>
          <a:xfrm>
            <a:off x="5453605" y="762140"/>
            <a:ext cx="1284790" cy="1284790"/>
          </a:xfrm>
          <a:prstGeom prst="roundRect">
            <a:avLst>
              <a:gd name="adj" fmla="val 1937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14"/>
          <p:cNvSpPr/>
          <p:nvPr userDrawn="1"/>
        </p:nvSpPr>
        <p:spPr>
          <a:xfrm>
            <a:off x="3342083" y="762140"/>
            <a:ext cx="1284790" cy="1284790"/>
          </a:xfrm>
          <a:prstGeom prst="roundRect">
            <a:avLst>
              <a:gd name="adj" fmla="val 1937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17"/>
          <p:cNvSpPr/>
          <p:nvPr userDrawn="1"/>
        </p:nvSpPr>
        <p:spPr>
          <a:xfrm>
            <a:off x="7565127" y="762140"/>
            <a:ext cx="1284790" cy="1284790"/>
          </a:xfrm>
          <a:prstGeom prst="roundRect">
            <a:avLst>
              <a:gd name="adj" fmla="val 1937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18"/>
          <p:cNvSpPr/>
          <p:nvPr userDrawn="1"/>
        </p:nvSpPr>
        <p:spPr>
          <a:xfrm>
            <a:off x="9658107" y="762140"/>
            <a:ext cx="1284790" cy="1284790"/>
          </a:xfrm>
          <a:prstGeom prst="roundRect">
            <a:avLst>
              <a:gd name="adj" fmla="val 1937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ounded Rectangle 1"/>
          <p:cNvSpPr/>
          <p:nvPr userDrawn="1"/>
        </p:nvSpPr>
        <p:spPr>
          <a:xfrm>
            <a:off x="1250067" y="2453834"/>
            <a:ext cx="1284790" cy="1284790"/>
          </a:xfrm>
          <a:prstGeom prst="roundRect">
            <a:avLst>
              <a:gd name="adj" fmla="val 1937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Freeform 24"/>
          <p:cNvSpPr>
            <a:spLocks noGrp="1"/>
          </p:cNvSpPr>
          <p:nvPr>
            <p:ph type="pic" sz="quarter" idx="11"/>
          </p:nvPr>
        </p:nvSpPr>
        <p:spPr>
          <a:xfrm>
            <a:off x="3444252" y="864309"/>
            <a:ext cx="1080452" cy="1080452"/>
          </a:xfrm>
          <a:custGeom>
            <a:avLst/>
            <a:gdLst>
              <a:gd name="connsiteX0" fmla="*/ 180079 w 1080452"/>
              <a:gd name="connsiteY0" fmla="*/ 0 h 1080452"/>
              <a:gd name="connsiteX1" fmla="*/ 900373 w 1080452"/>
              <a:gd name="connsiteY1" fmla="*/ 0 h 1080452"/>
              <a:gd name="connsiteX2" fmla="*/ 1080452 w 1080452"/>
              <a:gd name="connsiteY2" fmla="*/ 180079 h 1080452"/>
              <a:gd name="connsiteX3" fmla="*/ 1080452 w 1080452"/>
              <a:gd name="connsiteY3" fmla="*/ 900373 h 1080452"/>
              <a:gd name="connsiteX4" fmla="*/ 900373 w 1080452"/>
              <a:gd name="connsiteY4" fmla="*/ 1080452 h 1080452"/>
              <a:gd name="connsiteX5" fmla="*/ 180079 w 1080452"/>
              <a:gd name="connsiteY5" fmla="*/ 1080452 h 1080452"/>
              <a:gd name="connsiteX6" fmla="*/ 0 w 1080452"/>
              <a:gd name="connsiteY6" fmla="*/ 900373 h 1080452"/>
              <a:gd name="connsiteX7" fmla="*/ 0 w 1080452"/>
              <a:gd name="connsiteY7" fmla="*/ 180079 h 1080452"/>
              <a:gd name="connsiteX8" fmla="*/ 180079 w 1080452"/>
              <a:gd name="connsiteY8" fmla="*/ 0 h 10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452" h="1080452">
                <a:moveTo>
                  <a:pt x="180079" y="0"/>
                </a:moveTo>
                <a:lnTo>
                  <a:pt x="900373" y="0"/>
                </a:lnTo>
                <a:cubicBezTo>
                  <a:pt x="999828" y="0"/>
                  <a:pt x="1080452" y="80624"/>
                  <a:pt x="1080452" y="180079"/>
                </a:cubicBezTo>
                <a:lnTo>
                  <a:pt x="1080452" y="900373"/>
                </a:lnTo>
                <a:cubicBezTo>
                  <a:pt x="1080452" y="999828"/>
                  <a:pt x="999828" y="1080452"/>
                  <a:pt x="900373" y="1080452"/>
                </a:cubicBezTo>
                <a:lnTo>
                  <a:pt x="180079" y="1080452"/>
                </a:lnTo>
                <a:cubicBezTo>
                  <a:pt x="80624" y="1080452"/>
                  <a:pt x="0" y="999828"/>
                  <a:pt x="0" y="900373"/>
                </a:cubicBezTo>
                <a:lnTo>
                  <a:pt x="0" y="180079"/>
                </a:lnTo>
                <a:cubicBezTo>
                  <a:pt x="0" y="80624"/>
                  <a:pt x="80624" y="0"/>
                  <a:pt x="180079" y="0"/>
                </a:cubicBezTo>
                <a:close/>
              </a:path>
            </a:pathLst>
          </a:custGeom>
        </p:spPr>
        <p:txBody>
          <a:bodyPr wrap="square">
            <a:noAutofit/>
          </a:bodyPr>
          <a:lstStyle/>
          <a:p>
            <a:endParaRPr lang="en-IN"/>
          </a:p>
        </p:txBody>
      </p:sp>
      <p:sp>
        <p:nvSpPr>
          <p:cNvPr id="26" name="Freeform 25"/>
          <p:cNvSpPr>
            <a:spLocks noGrp="1"/>
          </p:cNvSpPr>
          <p:nvPr>
            <p:ph type="pic" sz="quarter" idx="12"/>
          </p:nvPr>
        </p:nvSpPr>
        <p:spPr>
          <a:xfrm>
            <a:off x="5540354" y="864309"/>
            <a:ext cx="1080452" cy="1080452"/>
          </a:xfrm>
          <a:custGeom>
            <a:avLst/>
            <a:gdLst>
              <a:gd name="connsiteX0" fmla="*/ 180079 w 1080452"/>
              <a:gd name="connsiteY0" fmla="*/ 0 h 1080452"/>
              <a:gd name="connsiteX1" fmla="*/ 900373 w 1080452"/>
              <a:gd name="connsiteY1" fmla="*/ 0 h 1080452"/>
              <a:gd name="connsiteX2" fmla="*/ 1080452 w 1080452"/>
              <a:gd name="connsiteY2" fmla="*/ 180079 h 1080452"/>
              <a:gd name="connsiteX3" fmla="*/ 1080452 w 1080452"/>
              <a:gd name="connsiteY3" fmla="*/ 900373 h 1080452"/>
              <a:gd name="connsiteX4" fmla="*/ 900373 w 1080452"/>
              <a:gd name="connsiteY4" fmla="*/ 1080452 h 1080452"/>
              <a:gd name="connsiteX5" fmla="*/ 180079 w 1080452"/>
              <a:gd name="connsiteY5" fmla="*/ 1080452 h 1080452"/>
              <a:gd name="connsiteX6" fmla="*/ 0 w 1080452"/>
              <a:gd name="connsiteY6" fmla="*/ 900373 h 1080452"/>
              <a:gd name="connsiteX7" fmla="*/ 0 w 1080452"/>
              <a:gd name="connsiteY7" fmla="*/ 180079 h 1080452"/>
              <a:gd name="connsiteX8" fmla="*/ 180079 w 1080452"/>
              <a:gd name="connsiteY8" fmla="*/ 0 h 10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452" h="1080452">
                <a:moveTo>
                  <a:pt x="180079" y="0"/>
                </a:moveTo>
                <a:lnTo>
                  <a:pt x="900373" y="0"/>
                </a:lnTo>
                <a:cubicBezTo>
                  <a:pt x="999828" y="0"/>
                  <a:pt x="1080452" y="80624"/>
                  <a:pt x="1080452" y="180079"/>
                </a:cubicBezTo>
                <a:lnTo>
                  <a:pt x="1080452" y="900373"/>
                </a:lnTo>
                <a:cubicBezTo>
                  <a:pt x="1080452" y="999828"/>
                  <a:pt x="999828" y="1080452"/>
                  <a:pt x="900373" y="1080452"/>
                </a:cubicBezTo>
                <a:lnTo>
                  <a:pt x="180079" y="1080452"/>
                </a:lnTo>
                <a:cubicBezTo>
                  <a:pt x="80624" y="1080452"/>
                  <a:pt x="0" y="999828"/>
                  <a:pt x="0" y="900373"/>
                </a:cubicBezTo>
                <a:lnTo>
                  <a:pt x="0" y="180079"/>
                </a:lnTo>
                <a:cubicBezTo>
                  <a:pt x="0" y="80624"/>
                  <a:pt x="80624" y="0"/>
                  <a:pt x="180079" y="0"/>
                </a:cubicBezTo>
                <a:close/>
              </a:path>
            </a:pathLst>
          </a:custGeom>
        </p:spPr>
        <p:txBody>
          <a:bodyPr wrap="square">
            <a:noAutofit/>
          </a:bodyPr>
          <a:lstStyle/>
          <a:p>
            <a:endParaRPr lang="en-IN"/>
          </a:p>
        </p:txBody>
      </p:sp>
      <p:sp>
        <p:nvSpPr>
          <p:cNvPr id="27" name="Freeform 26"/>
          <p:cNvSpPr>
            <a:spLocks noGrp="1"/>
          </p:cNvSpPr>
          <p:nvPr>
            <p:ph type="pic" sz="quarter" idx="13"/>
          </p:nvPr>
        </p:nvSpPr>
        <p:spPr>
          <a:xfrm>
            <a:off x="7667296" y="864309"/>
            <a:ext cx="1080452" cy="1080452"/>
          </a:xfrm>
          <a:custGeom>
            <a:avLst/>
            <a:gdLst>
              <a:gd name="connsiteX0" fmla="*/ 180079 w 1080452"/>
              <a:gd name="connsiteY0" fmla="*/ 0 h 1080452"/>
              <a:gd name="connsiteX1" fmla="*/ 900373 w 1080452"/>
              <a:gd name="connsiteY1" fmla="*/ 0 h 1080452"/>
              <a:gd name="connsiteX2" fmla="*/ 1080452 w 1080452"/>
              <a:gd name="connsiteY2" fmla="*/ 180079 h 1080452"/>
              <a:gd name="connsiteX3" fmla="*/ 1080452 w 1080452"/>
              <a:gd name="connsiteY3" fmla="*/ 900373 h 1080452"/>
              <a:gd name="connsiteX4" fmla="*/ 900373 w 1080452"/>
              <a:gd name="connsiteY4" fmla="*/ 1080452 h 1080452"/>
              <a:gd name="connsiteX5" fmla="*/ 180079 w 1080452"/>
              <a:gd name="connsiteY5" fmla="*/ 1080452 h 1080452"/>
              <a:gd name="connsiteX6" fmla="*/ 0 w 1080452"/>
              <a:gd name="connsiteY6" fmla="*/ 900373 h 1080452"/>
              <a:gd name="connsiteX7" fmla="*/ 0 w 1080452"/>
              <a:gd name="connsiteY7" fmla="*/ 180079 h 1080452"/>
              <a:gd name="connsiteX8" fmla="*/ 180079 w 1080452"/>
              <a:gd name="connsiteY8" fmla="*/ 0 h 10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452" h="1080452">
                <a:moveTo>
                  <a:pt x="180079" y="0"/>
                </a:moveTo>
                <a:lnTo>
                  <a:pt x="900373" y="0"/>
                </a:lnTo>
                <a:cubicBezTo>
                  <a:pt x="999828" y="0"/>
                  <a:pt x="1080452" y="80624"/>
                  <a:pt x="1080452" y="180079"/>
                </a:cubicBezTo>
                <a:lnTo>
                  <a:pt x="1080452" y="900373"/>
                </a:lnTo>
                <a:cubicBezTo>
                  <a:pt x="1080452" y="999828"/>
                  <a:pt x="999828" y="1080452"/>
                  <a:pt x="900373" y="1080452"/>
                </a:cubicBezTo>
                <a:lnTo>
                  <a:pt x="180079" y="1080452"/>
                </a:lnTo>
                <a:cubicBezTo>
                  <a:pt x="80624" y="1080452"/>
                  <a:pt x="0" y="999828"/>
                  <a:pt x="0" y="900373"/>
                </a:cubicBezTo>
                <a:lnTo>
                  <a:pt x="0" y="180079"/>
                </a:lnTo>
                <a:cubicBezTo>
                  <a:pt x="0" y="80624"/>
                  <a:pt x="80624" y="0"/>
                  <a:pt x="180079" y="0"/>
                </a:cubicBezTo>
                <a:close/>
              </a:path>
            </a:pathLst>
          </a:custGeom>
        </p:spPr>
        <p:txBody>
          <a:bodyPr wrap="square">
            <a:noAutofit/>
          </a:bodyPr>
          <a:lstStyle/>
          <a:p>
            <a:endParaRPr lang="en-IN"/>
          </a:p>
        </p:txBody>
      </p:sp>
      <p:sp>
        <p:nvSpPr>
          <p:cNvPr id="28" name="Freeform 27"/>
          <p:cNvSpPr>
            <a:spLocks noGrp="1"/>
          </p:cNvSpPr>
          <p:nvPr>
            <p:ph type="pic" sz="quarter" idx="14"/>
          </p:nvPr>
        </p:nvSpPr>
        <p:spPr>
          <a:xfrm>
            <a:off x="9760276" y="2559964"/>
            <a:ext cx="1080452" cy="1080452"/>
          </a:xfrm>
          <a:custGeom>
            <a:avLst/>
            <a:gdLst>
              <a:gd name="connsiteX0" fmla="*/ 180079 w 1080452"/>
              <a:gd name="connsiteY0" fmla="*/ 0 h 1080452"/>
              <a:gd name="connsiteX1" fmla="*/ 900373 w 1080452"/>
              <a:gd name="connsiteY1" fmla="*/ 0 h 1080452"/>
              <a:gd name="connsiteX2" fmla="*/ 1080452 w 1080452"/>
              <a:gd name="connsiteY2" fmla="*/ 180079 h 1080452"/>
              <a:gd name="connsiteX3" fmla="*/ 1080452 w 1080452"/>
              <a:gd name="connsiteY3" fmla="*/ 900373 h 1080452"/>
              <a:gd name="connsiteX4" fmla="*/ 900373 w 1080452"/>
              <a:gd name="connsiteY4" fmla="*/ 1080452 h 1080452"/>
              <a:gd name="connsiteX5" fmla="*/ 180079 w 1080452"/>
              <a:gd name="connsiteY5" fmla="*/ 1080452 h 1080452"/>
              <a:gd name="connsiteX6" fmla="*/ 0 w 1080452"/>
              <a:gd name="connsiteY6" fmla="*/ 900373 h 1080452"/>
              <a:gd name="connsiteX7" fmla="*/ 0 w 1080452"/>
              <a:gd name="connsiteY7" fmla="*/ 180079 h 1080452"/>
              <a:gd name="connsiteX8" fmla="*/ 180079 w 1080452"/>
              <a:gd name="connsiteY8" fmla="*/ 0 h 10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452" h="1080452">
                <a:moveTo>
                  <a:pt x="180079" y="0"/>
                </a:moveTo>
                <a:lnTo>
                  <a:pt x="900373" y="0"/>
                </a:lnTo>
                <a:cubicBezTo>
                  <a:pt x="999828" y="0"/>
                  <a:pt x="1080452" y="80624"/>
                  <a:pt x="1080452" y="180079"/>
                </a:cubicBezTo>
                <a:lnTo>
                  <a:pt x="1080452" y="900373"/>
                </a:lnTo>
                <a:cubicBezTo>
                  <a:pt x="1080452" y="999828"/>
                  <a:pt x="999828" y="1080452"/>
                  <a:pt x="900373" y="1080452"/>
                </a:cubicBezTo>
                <a:lnTo>
                  <a:pt x="180079" y="1080452"/>
                </a:lnTo>
                <a:cubicBezTo>
                  <a:pt x="80624" y="1080452"/>
                  <a:pt x="0" y="999828"/>
                  <a:pt x="0" y="900373"/>
                </a:cubicBezTo>
                <a:lnTo>
                  <a:pt x="0" y="180079"/>
                </a:lnTo>
                <a:cubicBezTo>
                  <a:pt x="0" y="80624"/>
                  <a:pt x="80624" y="0"/>
                  <a:pt x="180079" y="0"/>
                </a:cubicBezTo>
                <a:close/>
              </a:path>
            </a:pathLst>
          </a:custGeom>
        </p:spPr>
        <p:txBody>
          <a:bodyPr wrap="square">
            <a:noAutofit/>
          </a:bodyPr>
          <a:lstStyle/>
          <a:p>
            <a:endParaRPr lang="en-IN"/>
          </a:p>
        </p:txBody>
      </p:sp>
      <p:sp>
        <p:nvSpPr>
          <p:cNvPr id="29" name="Freeform 28"/>
          <p:cNvSpPr>
            <a:spLocks noGrp="1"/>
          </p:cNvSpPr>
          <p:nvPr>
            <p:ph type="pic" sz="quarter" idx="15"/>
          </p:nvPr>
        </p:nvSpPr>
        <p:spPr>
          <a:xfrm>
            <a:off x="7651733" y="2556003"/>
            <a:ext cx="1080452" cy="1080452"/>
          </a:xfrm>
          <a:custGeom>
            <a:avLst/>
            <a:gdLst>
              <a:gd name="connsiteX0" fmla="*/ 180079 w 1080452"/>
              <a:gd name="connsiteY0" fmla="*/ 0 h 1080452"/>
              <a:gd name="connsiteX1" fmla="*/ 900373 w 1080452"/>
              <a:gd name="connsiteY1" fmla="*/ 0 h 1080452"/>
              <a:gd name="connsiteX2" fmla="*/ 1080452 w 1080452"/>
              <a:gd name="connsiteY2" fmla="*/ 180079 h 1080452"/>
              <a:gd name="connsiteX3" fmla="*/ 1080452 w 1080452"/>
              <a:gd name="connsiteY3" fmla="*/ 900373 h 1080452"/>
              <a:gd name="connsiteX4" fmla="*/ 900373 w 1080452"/>
              <a:gd name="connsiteY4" fmla="*/ 1080452 h 1080452"/>
              <a:gd name="connsiteX5" fmla="*/ 180079 w 1080452"/>
              <a:gd name="connsiteY5" fmla="*/ 1080452 h 1080452"/>
              <a:gd name="connsiteX6" fmla="*/ 0 w 1080452"/>
              <a:gd name="connsiteY6" fmla="*/ 900373 h 1080452"/>
              <a:gd name="connsiteX7" fmla="*/ 0 w 1080452"/>
              <a:gd name="connsiteY7" fmla="*/ 180079 h 1080452"/>
              <a:gd name="connsiteX8" fmla="*/ 180079 w 1080452"/>
              <a:gd name="connsiteY8" fmla="*/ 0 h 10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452" h="1080452">
                <a:moveTo>
                  <a:pt x="180079" y="0"/>
                </a:moveTo>
                <a:lnTo>
                  <a:pt x="900373" y="0"/>
                </a:lnTo>
                <a:cubicBezTo>
                  <a:pt x="999828" y="0"/>
                  <a:pt x="1080452" y="80624"/>
                  <a:pt x="1080452" y="180079"/>
                </a:cubicBezTo>
                <a:lnTo>
                  <a:pt x="1080452" y="900373"/>
                </a:lnTo>
                <a:cubicBezTo>
                  <a:pt x="1080452" y="999828"/>
                  <a:pt x="999828" y="1080452"/>
                  <a:pt x="900373" y="1080452"/>
                </a:cubicBezTo>
                <a:lnTo>
                  <a:pt x="180079" y="1080452"/>
                </a:lnTo>
                <a:cubicBezTo>
                  <a:pt x="80624" y="1080452"/>
                  <a:pt x="0" y="999828"/>
                  <a:pt x="0" y="900373"/>
                </a:cubicBezTo>
                <a:lnTo>
                  <a:pt x="0" y="180079"/>
                </a:lnTo>
                <a:cubicBezTo>
                  <a:pt x="0" y="80624"/>
                  <a:pt x="80624" y="0"/>
                  <a:pt x="180079" y="0"/>
                </a:cubicBezTo>
                <a:close/>
              </a:path>
            </a:pathLst>
          </a:custGeom>
        </p:spPr>
        <p:txBody>
          <a:bodyPr wrap="square">
            <a:noAutofit/>
          </a:bodyPr>
          <a:lstStyle/>
          <a:p>
            <a:endParaRPr lang="en-IN"/>
          </a:p>
        </p:txBody>
      </p:sp>
      <p:sp>
        <p:nvSpPr>
          <p:cNvPr id="30" name="Freeform 29"/>
          <p:cNvSpPr>
            <a:spLocks noGrp="1"/>
          </p:cNvSpPr>
          <p:nvPr>
            <p:ph type="pic" sz="quarter" idx="16"/>
          </p:nvPr>
        </p:nvSpPr>
        <p:spPr>
          <a:xfrm>
            <a:off x="5555775" y="2556003"/>
            <a:ext cx="1080452" cy="1080452"/>
          </a:xfrm>
          <a:custGeom>
            <a:avLst/>
            <a:gdLst>
              <a:gd name="connsiteX0" fmla="*/ 180079 w 1080452"/>
              <a:gd name="connsiteY0" fmla="*/ 0 h 1080452"/>
              <a:gd name="connsiteX1" fmla="*/ 900373 w 1080452"/>
              <a:gd name="connsiteY1" fmla="*/ 0 h 1080452"/>
              <a:gd name="connsiteX2" fmla="*/ 1080452 w 1080452"/>
              <a:gd name="connsiteY2" fmla="*/ 180079 h 1080452"/>
              <a:gd name="connsiteX3" fmla="*/ 1080452 w 1080452"/>
              <a:gd name="connsiteY3" fmla="*/ 900373 h 1080452"/>
              <a:gd name="connsiteX4" fmla="*/ 900373 w 1080452"/>
              <a:gd name="connsiteY4" fmla="*/ 1080452 h 1080452"/>
              <a:gd name="connsiteX5" fmla="*/ 180079 w 1080452"/>
              <a:gd name="connsiteY5" fmla="*/ 1080452 h 1080452"/>
              <a:gd name="connsiteX6" fmla="*/ 0 w 1080452"/>
              <a:gd name="connsiteY6" fmla="*/ 900373 h 1080452"/>
              <a:gd name="connsiteX7" fmla="*/ 0 w 1080452"/>
              <a:gd name="connsiteY7" fmla="*/ 180079 h 1080452"/>
              <a:gd name="connsiteX8" fmla="*/ 180079 w 1080452"/>
              <a:gd name="connsiteY8" fmla="*/ 0 h 10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452" h="1080452">
                <a:moveTo>
                  <a:pt x="180079" y="0"/>
                </a:moveTo>
                <a:lnTo>
                  <a:pt x="900373" y="0"/>
                </a:lnTo>
                <a:cubicBezTo>
                  <a:pt x="999828" y="0"/>
                  <a:pt x="1080452" y="80624"/>
                  <a:pt x="1080452" y="180079"/>
                </a:cubicBezTo>
                <a:lnTo>
                  <a:pt x="1080452" y="900373"/>
                </a:lnTo>
                <a:cubicBezTo>
                  <a:pt x="1080452" y="999828"/>
                  <a:pt x="999828" y="1080452"/>
                  <a:pt x="900373" y="1080452"/>
                </a:cubicBezTo>
                <a:lnTo>
                  <a:pt x="180079" y="1080452"/>
                </a:lnTo>
                <a:cubicBezTo>
                  <a:pt x="80624" y="1080452"/>
                  <a:pt x="0" y="999828"/>
                  <a:pt x="0" y="900373"/>
                </a:cubicBezTo>
                <a:lnTo>
                  <a:pt x="0" y="180079"/>
                </a:lnTo>
                <a:cubicBezTo>
                  <a:pt x="0" y="80624"/>
                  <a:pt x="80624" y="0"/>
                  <a:pt x="180079" y="0"/>
                </a:cubicBezTo>
                <a:close/>
              </a:path>
            </a:pathLst>
          </a:custGeom>
        </p:spPr>
        <p:txBody>
          <a:bodyPr wrap="square">
            <a:noAutofit/>
          </a:bodyPr>
          <a:lstStyle/>
          <a:p>
            <a:endParaRPr lang="en-IN"/>
          </a:p>
        </p:txBody>
      </p:sp>
      <p:sp>
        <p:nvSpPr>
          <p:cNvPr id="31" name="Freeform 30"/>
          <p:cNvSpPr>
            <a:spLocks noGrp="1"/>
          </p:cNvSpPr>
          <p:nvPr>
            <p:ph type="pic" sz="quarter" idx="17"/>
          </p:nvPr>
        </p:nvSpPr>
        <p:spPr>
          <a:xfrm>
            <a:off x="3453611" y="2556003"/>
            <a:ext cx="1080452" cy="1080452"/>
          </a:xfrm>
          <a:custGeom>
            <a:avLst/>
            <a:gdLst>
              <a:gd name="connsiteX0" fmla="*/ 180079 w 1080452"/>
              <a:gd name="connsiteY0" fmla="*/ 0 h 1080452"/>
              <a:gd name="connsiteX1" fmla="*/ 900373 w 1080452"/>
              <a:gd name="connsiteY1" fmla="*/ 0 h 1080452"/>
              <a:gd name="connsiteX2" fmla="*/ 1080452 w 1080452"/>
              <a:gd name="connsiteY2" fmla="*/ 180079 h 1080452"/>
              <a:gd name="connsiteX3" fmla="*/ 1080452 w 1080452"/>
              <a:gd name="connsiteY3" fmla="*/ 900373 h 1080452"/>
              <a:gd name="connsiteX4" fmla="*/ 900373 w 1080452"/>
              <a:gd name="connsiteY4" fmla="*/ 1080452 h 1080452"/>
              <a:gd name="connsiteX5" fmla="*/ 180079 w 1080452"/>
              <a:gd name="connsiteY5" fmla="*/ 1080452 h 1080452"/>
              <a:gd name="connsiteX6" fmla="*/ 0 w 1080452"/>
              <a:gd name="connsiteY6" fmla="*/ 900373 h 1080452"/>
              <a:gd name="connsiteX7" fmla="*/ 0 w 1080452"/>
              <a:gd name="connsiteY7" fmla="*/ 180079 h 1080452"/>
              <a:gd name="connsiteX8" fmla="*/ 180079 w 1080452"/>
              <a:gd name="connsiteY8" fmla="*/ 0 h 10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452" h="1080452">
                <a:moveTo>
                  <a:pt x="180079" y="0"/>
                </a:moveTo>
                <a:lnTo>
                  <a:pt x="900373" y="0"/>
                </a:lnTo>
                <a:cubicBezTo>
                  <a:pt x="999828" y="0"/>
                  <a:pt x="1080452" y="80624"/>
                  <a:pt x="1080452" y="180079"/>
                </a:cubicBezTo>
                <a:lnTo>
                  <a:pt x="1080452" y="900373"/>
                </a:lnTo>
                <a:cubicBezTo>
                  <a:pt x="1080452" y="999828"/>
                  <a:pt x="999828" y="1080452"/>
                  <a:pt x="900373" y="1080452"/>
                </a:cubicBezTo>
                <a:lnTo>
                  <a:pt x="180079" y="1080452"/>
                </a:lnTo>
                <a:cubicBezTo>
                  <a:pt x="80624" y="1080452"/>
                  <a:pt x="0" y="999828"/>
                  <a:pt x="0" y="900373"/>
                </a:cubicBezTo>
                <a:lnTo>
                  <a:pt x="0" y="180079"/>
                </a:lnTo>
                <a:cubicBezTo>
                  <a:pt x="0" y="80624"/>
                  <a:pt x="80624" y="0"/>
                  <a:pt x="180079" y="0"/>
                </a:cubicBezTo>
                <a:close/>
              </a:path>
            </a:pathLst>
          </a:custGeom>
        </p:spPr>
        <p:txBody>
          <a:bodyPr wrap="square">
            <a:noAutofit/>
          </a:bodyPr>
          <a:lstStyle/>
          <a:p>
            <a:endParaRPr lang="en-IN"/>
          </a:p>
        </p:txBody>
      </p:sp>
      <p:sp>
        <p:nvSpPr>
          <p:cNvPr id="32" name="Freeform 31"/>
          <p:cNvSpPr>
            <a:spLocks noGrp="1"/>
          </p:cNvSpPr>
          <p:nvPr>
            <p:ph type="pic" sz="quarter" idx="18"/>
          </p:nvPr>
        </p:nvSpPr>
        <p:spPr>
          <a:xfrm>
            <a:off x="1344980" y="2556003"/>
            <a:ext cx="1080452" cy="1080452"/>
          </a:xfrm>
          <a:custGeom>
            <a:avLst/>
            <a:gdLst>
              <a:gd name="connsiteX0" fmla="*/ 180079 w 1080452"/>
              <a:gd name="connsiteY0" fmla="*/ 0 h 1080452"/>
              <a:gd name="connsiteX1" fmla="*/ 900373 w 1080452"/>
              <a:gd name="connsiteY1" fmla="*/ 0 h 1080452"/>
              <a:gd name="connsiteX2" fmla="*/ 1080452 w 1080452"/>
              <a:gd name="connsiteY2" fmla="*/ 180079 h 1080452"/>
              <a:gd name="connsiteX3" fmla="*/ 1080452 w 1080452"/>
              <a:gd name="connsiteY3" fmla="*/ 900373 h 1080452"/>
              <a:gd name="connsiteX4" fmla="*/ 900373 w 1080452"/>
              <a:gd name="connsiteY4" fmla="*/ 1080452 h 1080452"/>
              <a:gd name="connsiteX5" fmla="*/ 180079 w 1080452"/>
              <a:gd name="connsiteY5" fmla="*/ 1080452 h 1080452"/>
              <a:gd name="connsiteX6" fmla="*/ 0 w 1080452"/>
              <a:gd name="connsiteY6" fmla="*/ 900373 h 1080452"/>
              <a:gd name="connsiteX7" fmla="*/ 0 w 1080452"/>
              <a:gd name="connsiteY7" fmla="*/ 180079 h 1080452"/>
              <a:gd name="connsiteX8" fmla="*/ 180079 w 1080452"/>
              <a:gd name="connsiteY8" fmla="*/ 0 h 10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452" h="1080452">
                <a:moveTo>
                  <a:pt x="180079" y="0"/>
                </a:moveTo>
                <a:lnTo>
                  <a:pt x="900373" y="0"/>
                </a:lnTo>
                <a:cubicBezTo>
                  <a:pt x="999828" y="0"/>
                  <a:pt x="1080452" y="80624"/>
                  <a:pt x="1080452" y="180079"/>
                </a:cubicBezTo>
                <a:lnTo>
                  <a:pt x="1080452" y="900373"/>
                </a:lnTo>
                <a:cubicBezTo>
                  <a:pt x="1080452" y="999828"/>
                  <a:pt x="999828" y="1080452"/>
                  <a:pt x="900373" y="1080452"/>
                </a:cubicBezTo>
                <a:lnTo>
                  <a:pt x="180079" y="1080452"/>
                </a:lnTo>
                <a:cubicBezTo>
                  <a:pt x="80624" y="1080452"/>
                  <a:pt x="0" y="999828"/>
                  <a:pt x="0" y="900373"/>
                </a:cubicBezTo>
                <a:lnTo>
                  <a:pt x="0" y="180079"/>
                </a:lnTo>
                <a:cubicBezTo>
                  <a:pt x="0" y="80624"/>
                  <a:pt x="80624" y="0"/>
                  <a:pt x="180079" y="0"/>
                </a:cubicBezTo>
                <a:close/>
              </a:path>
            </a:pathLst>
          </a:custGeom>
        </p:spPr>
        <p:txBody>
          <a:bodyPr wrap="square">
            <a:noAutofit/>
          </a:bodyPr>
          <a:lstStyle/>
          <a:p>
            <a:endParaRPr lang="en-IN"/>
          </a:p>
        </p:txBody>
      </p:sp>
      <p:sp>
        <p:nvSpPr>
          <p:cNvPr id="12" name="Rounded Rectangle 11"/>
          <p:cNvSpPr/>
          <p:nvPr userDrawn="1"/>
        </p:nvSpPr>
        <p:spPr>
          <a:xfrm>
            <a:off x="1250067" y="762140"/>
            <a:ext cx="1284790" cy="1284790"/>
          </a:xfrm>
          <a:prstGeom prst="roundRect">
            <a:avLst>
              <a:gd name="adj" fmla="val 1937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reeform 23"/>
          <p:cNvSpPr>
            <a:spLocks noGrp="1"/>
          </p:cNvSpPr>
          <p:nvPr>
            <p:ph type="pic" sz="quarter" idx="10"/>
          </p:nvPr>
        </p:nvSpPr>
        <p:spPr>
          <a:xfrm>
            <a:off x="1351273" y="868270"/>
            <a:ext cx="1080452" cy="1080452"/>
          </a:xfrm>
          <a:custGeom>
            <a:avLst/>
            <a:gdLst>
              <a:gd name="connsiteX0" fmla="*/ 180079 w 1080452"/>
              <a:gd name="connsiteY0" fmla="*/ 0 h 1080452"/>
              <a:gd name="connsiteX1" fmla="*/ 900373 w 1080452"/>
              <a:gd name="connsiteY1" fmla="*/ 0 h 1080452"/>
              <a:gd name="connsiteX2" fmla="*/ 1080452 w 1080452"/>
              <a:gd name="connsiteY2" fmla="*/ 180079 h 1080452"/>
              <a:gd name="connsiteX3" fmla="*/ 1080452 w 1080452"/>
              <a:gd name="connsiteY3" fmla="*/ 900373 h 1080452"/>
              <a:gd name="connsiteX4" fmla="*/ 900373 w 1080452"/>
              <a:gd name="connsiteY4" fmla="*/ 1080452 h 1080452"/>
              <a:gd name="connsiteX5" fmla="*/ 180079 w 1080452"/>
              <a:gd name="connsiteY5" fmla="*/ 1080452 h 1080452"/>
              <a:gd name="connsiteX6" fmla="*/ 0 w 1080452"/>
              <a:gd name="connsiteY6" fmla="*/ 900373 h 1080452"/>
              <a:gd name="connsiteX7" fmla="*/ 0 w 1080452"/>
              <a:gd name="connsiteY7" fmla="*/ 180079 h 1080452"/>
              <a:gd name="connsiteX8" fmla="*/ 180079 w 1080452"/>
              <a:gd name="connsiteY8" fmla="*/ 0 h 10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452" h="1080452">
                <a:moveTo>
                  <a:pt x="180079" y="0"/>
                </a:moveTo>
                <a:lnTo>
                  <a:pt x="900373" y="0"/>
                </a:lnTo>
                <a:cubicBezTo>
                  <a:pt x="999828" y="0"/>
                  <a:pt x="1080452" y="80624"/>
                  <a:pt x="1080452" y="180079"/>
                </a:cubicBezTo>
                <a:lnTo>
                  <a:pt x="1080452" y="900373"/>
                </a:lnTo>
                <a:cubicBezTo>
                  <a:pt x="1080452" y="999828"/>
                  <a:pt x="999828" y="1080452"/>
                  <a:pt x="900373" y="1080452"/>
                </a:cubicBezTo>
                <a:lnTo>
                  <a:pt x="180079" y="1080452"/>
                </a:lnTo>
                <a:cubicBezTo>
                  <a:pt x="80624" y="1080452"/>
                  <a:pt x="0" y="999828"/>
                  <a:pt x="0" y="900373"/>
                </a:cubicBezTo>
                <a:lnTo>
                  <a:pt x="0" y="180079"/>
                </a:lnTo>
                <a:cubicBezTo>
                  <a:pt x="0" y="80624"/>
                  <a:pt x="80624" y="0"/>
                  <a:pt x="180079" y="0"/>
                </a:cubicBezTo>
                <a:close/>
              </a:path>
            </a:pathLst>
          </a:custGeom>
        </p:spPr>
        <p:txBody>
          <a:bodyPr wrap="square">
            <a:noAutofit/>
          </a:bodyPr>
          <a:lstStyle/>
          <a:p>
            <a:endParaRPr lang="en-IN"/>
          </a:p>
        </p:txBody>
      </p:sp>
      <p:sp>
        <p:nvSpPr>
          <p:cNvPr id="33" name="Freeform 32"/>
          <p:cNvSpPr>
            <a:spLocks noGrp="1"/>
          </p:cNvSpPr>
          <p:nvPr>
            <p:ph type="pic" sz="quarter" idx="19"/>
          </p:nvPr>
        </p:nvSpPr>
        <p:spPr>
          <a:xfrm>
            <a:off x="9760276" y="864309"/>
            <a:ext cx="1080452" cy="1080452"/>
          </a:xfrm>
          <a:custGeom>
            <a:avLst/>
            <a:gdLst>
              <a:gd name="connsiteX0" fmla="*/ 180079 w 1080452"/>
              <a:gd name="connsiteY0" fmla="*/ 0 h 1080452"/>
              <a:gd name="connsiteX1" fmla="*/ 900373 w 1080452"/>
              <a:gd name="connsiteY1" fmla="*/ 0 h 1080452"/>
              <a:gd name="connsiteX2" fmla="*/ 1080452 w 1080452"/>
              <a:gd name="connsiteY2" fmla="*/ 180079 h 1080452"/>
              <a:gd name="connsiteX3" fmla="*/ 1080452 w 1080452"/>
              <a:gd name="connsiteY3" fmla="*/ 900373 h 1080452"/>
              <a:gd name="connsiteX4" fmla="*/ 900373 w 1080452"/>
              <a:gd name="connsiteY4" fmla="*/ 1080452 h 1080452"/>
              <a:gd name="connsiteX5" fmla="*/ 180079 w 1080452"/>
              <a:gd name="connsiteY5" fmla="*/ 1080452 h 1080452"/>
              <a:gd name="connsiteX6" fmla="*/ 0 w 1080452"/>
              <a:gd name="connsiteY6" fmla="*/ 900373 h 1080452"/>
              <a:gd name="connsiteX7" fmla="*/ 0 w 1080452"/>
              <a:gd name="connsiteY7" fmla="*/ 180079 h 1080452"/>
              <a:gd name="connsiteX8" fmla="*/ 180079 w 1080452"/>
              <a:gd name="connsiteY8" fmla="*/ 0 h 10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452" h="1080452">
                <a:moveTo>
                  <a:pt x="180079" y="0"/>
                </a:moveTo>
                <a:lnTo>
                  <a:pt x="900373" y="0"/>
                </a:lnTo>
                <a:cubicBezTo>
                  <a:pt x="999828" y="0"/>
                  <a:pt x="1080452" y="80624"/>
                  <a:pt x="1080452" y="180079"/>
                </a:cubicBezTo>
                <a:lnTo>
                  <a:pt x="1080452" y="900373"/>
                </a:lnTo>
                <a:cubicBezTo>
                  <a:pt x="1080452" y="999828"/>
                  <a:pt x="999828" y="1080452"/>
                  <a:pt x="900373" y="1080452"/>
                </a:cubicBezTo>
                <a:lnTo>
                  <a:pt x="180079" y="1080452"/>
                </a:lnTo>
                <a:cubicBezTo>
                  <a:pt x="80624" y="1080452"/>
                  <a:pt x="0" y="999828"/>
                  <a:pt x="0" y="900373"/>
                </a:cubicBezTo>
                <a:lnTo>
                  <a:pt x="0" y="180079"/>
                </a:lnTo>
                <a:cubicBezTo>
                  <a:pt x="0" y="80624"/>
                  <a:pt x="80624" y="0"/>
                  <a:pt x="18007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877872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ounded Rectangle 1"/>
          <p:cNvSpPr/>
          <p:nvPr userDrawn="1"/>
        </p:nvSpPr>
        <p:spPr>
          <a:xfrm>
            <a:off x="1135626" y="3429000"/>
            <a:ext cx="9866671" cy="2750574"/>
          </a:xfrm>
          <a:prstGeom prst="roundRect">
            <a:avLst>
              <a:gd name="adj" fmla="val 1182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reeform 5"/>
          <p:cNvSpPr>
            <a:spLocks noGrp="1"/>
          </p:cNvSpPr>
          <p:nvPr>
            <p:ph type="pic" sz="quarter" idx="10"/>
          </p:nvPr>
        </p:nvSpPr>
        <p:spPr>
          <a:xfrm>
            <a:off x="1268361" y="3539613"/>
            <a:ext cx="9601200" cy="2521974"/>
          </a:xfrm>
          <a:custGeom>
            <a:avLst/>
            <a:gdLst>
              <a:gd name="connsiteX0" fmla="*/ 258099 w 9601200"/>
              <a:gd name="connsiteY0" fmla="*/ 0 h 2521974"/>
              <a:gd name="connsiteX1" fmla="*/ 9343101 w 9601200"/>
              <a:gd name="connsiteY1" fmla="*/ 0 h 2521974"/>
              <a:gd name="connsiteX2" fmla="*/ 9601200 w 9601200"/>
              <a:gd name="connsiteY2" fmla="*/ 258099 h 2521974"/>
              <a:gd name="connsiteX3" fmla="*/ 9601200 w 9601200"/>
              <a:gd name="connsiteY3" fmla="*/ 2263875 h 2521974"/>
              <a:gd name="connsiteX4" fmla="*/ 9343101 w 9601200"/>
              <a:gd name="connsiteY4" fmla="*/ 2521974 h 2521974"/>
              <a:gd name="connsiteX5" fmla="*/ 258099 w 9601200"/>
              <a:gd name="connsiteY5" fmla="*/ 2521974 h 2521974"/>
              <a:gd name="connsiteX6" fmla="*/ 0 w 9601200"/>
              <a:gd name="connsiteY6" fmla="*/ 2263875 h 2521974"/>
              <a:gd name="connsiteX7" fmla="*/ 0 w 9601200"/>
              <a:gd name="connsiteY7" fmla="*/ 258099 h 2521974"/>
              <a:gd name="connsiteX8" fmla="*/ 258099 w 9601200"/>
              <a:gd name="connsiteY8" fmla="*/ 0 h 252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1200" h="2521974">
                <a:moveTo>
                  <a:pt x="258099" y="0"/>
                </a:moveTo>
                <a:lnTo>
                  <a:pt x="9343101" y="0"/>
                </a:lnTo>
                <a:cubicBezTo>
                  <a:pt x="9485645" y="0"/>
                  <a:pt x="9601200" y="115555"/>
                  <a:pt x="9601200" y="258099"/>
                </a:cubicBezTo>
                <a:lnTo>
                  <a:pt x="9601200" y="2263875"/>
                </a:lnTo>
                <a:cubicBezTo>
                  <a:pt x="9601200" y="2406419"/>
                  <a:pt x="9485645" y="2521974"/>
                  <a:pt x="9343101" y="2521974"/>
                </a:cubicBezTo>
                <a:lnTo>
                  <a:pt x="258099" y="2521974"/>
                </a:lnTo>
                <a:cubicBezTo>
                  <a:pt x="115555" y="2521974"/>
                  <a:pt x="0" y="2406419"/>
                  <a:pt x="0" y="2263875"/>
                </a:cubicBezTo>
                <a:lnTo>
                  <a:pt x="0" y="258099"/>
                </a:lnTo>
                <a:cubicBezTo>
                  <a:pt x="0" y="115555"/>
                  <a:pt x="115555" y="0"/>
                  <a:pt x="25809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217708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629F2B1-5F1E-4D0B-ADDB-178B72AAA0EC}" type="datetimeFigureOut">
              <a:rPr lang="en-IN" smtClean="0"/>
              <a:t>20-09-2023</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AD5EF98-6ECA-45FC-9DD4-7FEBFF502EA2}" type="slidenum">
              <a:rPr lang="en-IN" smtClean="0"/>
              <a:t>‹#›</a:t>
            </a:fld>
            <a:endParaRPr lang="en-IN"/>
          </a:p>
        </p:txBody>
      </p:sp>
    </p:spTree>
    <p:extLst>
      <p:ext uri="{BB962C8B-B14F-4D97-AF65-F5344CB8AC3E}">
        <p14:creationId xmlns:p14="http://schemas.microsoft.com/office/powerpoint/2010/main" val="470552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629F2B1-5F1E-4D0B-ADDB-178B72AAA0EC}" type="datetimeFigureOut">
              <a:rPr lang="en-IN" smtClean="0"/>
              <a:t>20-09-2023</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AD5EF98-6ECA-45FC-9DD4-7FEBFF502EA2}" type="slidenum">
              <a:rPr lang="en-IN" smtClean="0"/>
              <a:t>‹#›</a:t>
            </a:fld>
            <a:endParaRPr lang="en-IN"/>
          </a:p>
        </p:txBody>
      </p:sp>
    </p:spTree>
    <p:extLst>
      <p:ext uri="{BB962C8B-B14F-4D97-AF65-F5344CB8AC3E}">
        <p14:creationId xmlns:p14="http://schemas.microsoft.com/office/powerpoint/2010/main" val="334705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629F2B1-5F1E-4D0B-ADDB-178B72AAA0EC}" type="datetimeFigureOut">
              <a:rPr lang="en-IN" smtClean="0"/>
              <a:t>20-09-2023</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AD5EF98-6ECA-45FC-9DD4-7FEBFF502EA2}" type="slidenum">
              <a:rPr lang="en-IN" smtClean="0"/>
              <a:t>‹#›</a:t>
            </a:fld>
            <a:endParaRPr lang="en-IN"/>
          </a:p>
        </p:txBody>
      </p:sp>
    </p:spTree>
    <p:extLst>
      <p:ext uri="{BB962C8B-B14F-4D97-AF65-F5344CB8AC3E}">
        <p14:creationId xmlns:p14="http://schemas.microsoft.com/office/powerpoint/2010/main" val="227312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629F2B1-5F1E-4D0B-ADDB-178B72AAA0EC}" type="datetimeFigureOut">
              <a:rPr lang="en-IN" smtClean="0"/>
              <a:t>20-09-2023</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AD5EF98-6ECA-45FC-9DD4-7FEBFF502EA2}" type="slidenum">
              <a:rPr lang="en-IN" smtClean="0"/>
              <a:t>‹#›</a:t>
            </a:fld>
            <a:endParaRPr lang="en-IN"/>
          </a:p>
        </p:txBody>
      </p:sp>
    </p:spTree>
    <p:extLst>
      <p:ext uri="{BB962C8B-B14F-4D97-AF65-F5344CB8AC3E}">
        <p14:creationId xmlns:p14="http://schemas.microsoft.com/office/powerpoint/2010/main" val="2815483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629F2B1-5F1E-4D0B-ADDB-178B72AAA0EC}" type="datetimeFigureOut">
              <a:rPr lang="en-IN" smtClean="0"/>
              <a:t>20-09-2023</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AD5EF98-6ECA-45FC-9DD4-7FEBFF502EA2}" type="slidenum">
              <a:rPr lang="en-IN" smtClean="0"/>
              <a:t>‹#›</a:t>
            </a:fld>
            <a:endParaRPr lang="en-IN"/>
          </a:p>
        </p:txBody>
      </p:sp>
    </p:spTree>
    <p:extLst>
      <p:ext uri="{BB962C8B-B14F-4D97-AF65-F5344CB8AC3E}">
        <p14:creationId xmlns:p14="http://schemas.microsoft.com/office/powerpoint/2010/main" val="4047533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629F2B1-5F1E-4D0B-ADDB-178B72AAA0EC}" type="datetimeFigureOut">
              <a:rPr lang="en-IN" smtClean="0"/>
              <a:t>20-09-2023</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AD5EF98-6ECA-45FC-9DD4-7FEBFF502EA2}" type="slidenum">
              <a:rPr lang="en-IN" smtClean="0"/>
              <a:t>‹#›</a:t>
            </a:fld>
            <a:endParaRPr lang="en-IN"/>
          </a:p>
        </p:txBody>
      </p:sp>
    </p:spTree>
    <p:extLst>
      <p:ext uri="{BB962C8B-B14F-4D97-AF65-F5344CB8AC3E}">
        <p14:creationId xmlns:p14="http://schemas.microsoft.com/office/powerpoint/2010/main" val="2507426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629F2B1-5F1E-4D0B-ADDB-178B72AAA0EC}" type="datetimeFigureOut">
              <a:rPr lang="en-IN" smtClean="0"/>
              <a:t>20-09-2023</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AD5EF98-6ECA-45FC-9DD4-7FEBFF502EA2}" type="slidenum">
              <a:rPr lang="en-IN" smtClean="0"/>
              <a:t>‹#›</a:t>
            </a:fld>
            <a:endParaRPr lang="en-IN"/>
          </a:p>
        </p:txBody>
      </p:sp>
    </p:spTree>
    <p:extLst>
      <p:ext uri="{BB962C8B-B14F-4D97-AF65-F5344CB8AC3E}">
        <p14:creationId xmlns:p14="http://schemas.microsoft.com/office/powerpoint/2010/main" val="3730706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629F2B1-5F1E-4D0B-ADDB-178B72AAA0EC}" type="datetimeFigureOut">
              <a:rPr lang="en-IN" smtClean="0"/>
              <a:t>20-09-2023</a:t>
            </a:fld>
            <a:endParaRPr lang="en-IN"/>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3AD5EF98-6ECA-45FC-9DD4-7FEBFF502EA2}" type="slidenum">
              <a:rPr lang="en-IN" smtClean="0"/>
              <a:t>‹#›</a:t>
            </a:fld>
            <a:endParaRPr lang="en-IN"/>
          </a:p>
        </p:txBody>
      </p:sp>
    </p:spTree>
    <p:extLst>
      <p:ext uri="{BB962C8B-B14F-4D97-AF65-F5344CB8AC3E}">
        <p14:creationId xmlns:p14="http://schemas.microsoft.com/office/powerpoint/2010/main" val="331830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629F2B1-5F1E-4D0B-ADDB-178B72AAA0EC}" type="datetimeFigureOut">
              <a:rPr lang="en-IN" smtClean="0"/>
              <a:t>20-09-2023</a:t>
            </a:fld>
            <a:endParaRPr lang="en-IN"/>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3AD5EF98-6ECA-45FC-9DD4-7FEBFF502EA2}" type="slidenum">
              <a:rPr lang="en-IN" smtClean="0"/>
              <a:t>‹#›</a:t>
            </a:fld>
            <a:endParaRPr lang="en-IN"/>
          </a:p>
        </p:txBody>
      </p:sp>
    </p:spTree>
    <p:extLst>
      <p:ext uri="{BB962C8B-B14F-4D97-AF65-F5344CB8AC3E}">
        <p14:creationId xmlns:p14="http://schemas.microsoft.com/office/powerpoint/2010/main" val="2180042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5345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8B38148-53C4-4246-76DF-4D99186E9864}"/>
              </a:ext>
            </a:extLst>
          </p:cNvPr>
          <p:cNvSpPr>
            <a:spLocks noGrp="1"/>
          </p:cNvSpPr>
          <p:nvPr>
            <p:ph type="pic" idx="1"/>
          </p:nvPr>
        </p:nvSpPr>
        <p:spPr>
          <a:xfrm>
            <a:off x="3543109" y="1467158"/>
            <a:ext cx="5105781" cy="316932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Tree>
    <p:extLst>
      <p:ext uri="{BB962C8B-B14F-4D97-AF65-F5344CB8AC3E}">
        <p14:creationId xmlns:p14="http://schemas.microsoft.com/office/powerpoint/2010/main" val="8360872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8B38148-53C4-4246-76DF-4D99186E9864}"/>
              </a:ext>
            </a:extLst>
          </p:cNvPr>
          <p:cNvSpPr>
            <a:spLocks noGrp="1"/>
          </p:cNvSpPr>
          <p:nvPr>
            <p:ph type="pic" idx="1"/>
          </p:nvPr>
        </p:nvSpPr>
        <p:spPr>
          <a:xfrm>
            <a:off x="2164220" y="0"/>
            <a:ext cx="10362919"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Tree>
    <p:extLst>
      <p:ext uri="{BB962C8B-B14F-4D97-AF65-F5344CB8AC3E}">
        <p14:creationId xmlns:p14="http://schemas.microsoft.com/office/powerpoint/2010/main" val="1046077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263B69D-8AC3-7B00-083F-9B6B79C3A6A5}"/>
              </a:ext>
            </a:extLst>
          </p:cNvPr>
          <p:cNvSpPr/>
          <p:nvPr userDrawn="1"/>
        </p:nvSpPr>
        <p:spPr>
          <a:xfrm>
            <a:off x="0" y="0"/>
            <a:ext cx="12192000" cy="6858000"/>
          </a:xfrm>
          <a:prstGeom prst="rect">
            <a:avLst/>
          </a:prstGeom>
          <a:solidFill>
            <a:schemeClr val="tx1">
              <a:alpha val="3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96741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2" r:id="rId8"/>
    <p:sldLayoutId id="2147483667" r:id="rId9"/>
    <p:sldLayoutId id="2147483663" r:id="rId10"/>
    <p:sldLayoutId id="2147483664" r:id="rId11"/>
    <p:sldLayoutId id="2147483665" r:id="rId12"/>
    <p:sldLayoutId id="2147483666" r:id="rId13"/>
    <p:sldLayoutId id="2147483661" r:id="rId14"/>
    <p:sldLayoutId id="2147483660" r:id="rId15"/>
    <p:sldLayoutId id="2147483656" r:id="rId16"/>
    <p:sldLayoutId id="2147483657" r:id="rId17"/>
    <p:sldLayoutId id="2147483658" r:id="rId18"/>
    <p:sldLayoutId id="2147483659"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slidechef.net/"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een and black logo&#10;&#10;Description automatically generated">
            <a:extLst>
              <a:ext uri="{FF2B5EF4-FFF2-40B4-BE49-F238E27FC236}">
                <a16:creationId xmlns:a16="http://schemas.microsoft.com/office/drawing/2014/main" id="{EC0310B0-4954-A67F-12A2-BE33D02BD8CC}"/>
              </a:ext>
            </a:extLst>
          </p:cNvPr>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t="5" r="3234" b="5"/>
          <a:stretch/>
        </p:blipFill>
        <p:spPr>
          <a:xfrm>
            <a:off x="2164221" y="0"/>
            <a:ext cx="10027780" cy="6858000"/>
          </a:xfrm>
        </p:spPr>
      </p:pic>
      <p:grpSp>
        <p:nvGrpSpPr>
          <p:cNvPr id="20" name="Group 19">
            <a:extLst>
              <a:ext uri="{FF2B5EF4-FFF2-40B4-BE49-F238E27FC236}">
                <a16:creationId xmlns:a16="http://schemas.microsoft.com/office/drawing/2014/main" id="{EA6538C7-0BCA-A0A7-E425-DB550F3DE5E1}"/>
              </a:ext>
            </a:extLst>
          </p:cNvPr>
          <p:cNvGrpSpPr/>
          <p:nvPr/>
        </p:nvGrpSpPr>
        <p:grpSpPr>
          <a:xfrm rot="16200000">
            <a:off x="-1986109" y="2845159"/>
            <a:ext cx="6066975" cy="1137202"/>
            <a:chOff x="0" y="2286622"/>
            <a:chExt cx="12192895" cy="2285452"/>
          </a:xfrm>
          <a:solidFill>
            <a:srgbClr val="77B900"/>
          </a:solidFill>
        </p:grpSpPr>
        <p:sp>
          <p:nvSpPr>
            <p:cNvPr id="14" name="Freeform: Shape 13">
              <a:extLst>
                <a:ext uri="{FF2B5EF4-FFF2-40B4-BE49-F238E27FC236}">
                  <a16:creationId xmlns:a16="http://schemas.microsoft.com/office/drawing/2014/main" id="{A67B67B4-8416-E8BF-AB09-536CD4E715AF}"/>
                </a:ext>
              </a:extLst>
            </p:cNvPr>
            <p:cNvSpPr/>
            <p:nvPr/>
          </p:nvSpPr>
          <p:spPr>
            <a:xfrm>
              <a:off x="9525004" y="2290343"/>
              <a:ext cx="2667891" cy="2280875"/>
            </a:xfrm>
            <a:custGeom>
              <a:avLst/>
              <a:gdLst>
                <a:gd name="connsiteX0" fmla="*/ 1761074 w 2667891"/>
                <a:gd name="connsiteY0" fmla="*/ 0 h 2280875"/>
                <a:gd name="connsiteX1" fmla="*/ 900110 w 2667891"/>
                <a:gd name="connsiteY1" fmla="*/ 299 h 2280875"/>
                <a:gd name="connsiteX2" fmla="*/ 0 w 2667891"/>
                <a:gd name="connsiteY2" fmla="*/ 2280875 h 2280875"/>
                <a:gd name="connsiteX3" fmla="*/ 635552 w 2667891"/>
                <a:gd name="connsiteY3" fmla="*/ 2280875 h 2280875"/>
                <a:gd name="connsiteX4" fmla="*/ 777931 w 2667891"/>
                <a:gd name="connsiteY4" fmla="*/ 1877878 h 2280875"/>
                <a:gd name="connsiteX5" fmla="*/ 1843149 w 2667891"/>
                <a:gd name="connsiteY5" fmla="*/ 1877878 h 2280875"/>
                <a:gd name="connsiteX6" fmla="*/ 1977886 w 2667891"/>
                <a:gd name="connsiteY6" fmla="*/ 2280875 h 2280875"/>
                <a:gd name="connsiteX7" fmla="*/ 2667891 w 2667891"/>
                <a:gd name="connsiteY7" fmla="*/ 2280875 h 2280875"/>
                <a:gd name="connsiteX8" fmla="*/ 1761074 w 2667891"/>
                <a:gd name="connsiteY8" fmla="*/ 0 h 2280875"/>
                <a:gd name="connsiteX9" fmla="*/ 915734 w 2667891"/>
                <a:gd name="connsiteY9" fmla="*/ 1484853 h 2280875"/>
                <a:gd name="connsiteX10" fmla="*/ 1318412 w 2667891"/>
                <a:gd name="connsiteY10" fmla="*/ 416351 h 2280875"/>
                <a:gd name="connsiteX11" fmla="*/ 1709010 w 2667891"/>
                <a:gd name="connsiteY11" fmla="*/ 1484853 h 2280875"/>
                <a:gd name="connsiteX12" fmla="*/ 915734 w 2667891"/>
                <a:gd name="connsiteY12" fmla="*/ 1484853 h 228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891" h="2280875">
                  <a:moveTo>
                    <a:pt x="1761074" y="0"/>
                  </a:moveTo>
                  <a:lnTo>
                    <a:pt x="900110" y="299"/>
                  </a:lnTo>
                  <a:lnTo>
                    <a:pt x="0" y="2280875"/>
                  </a:lnTo>
                  <a:lnTo>
                    <a:pt x="635552" y="2280875"/>
                  </a:lnTo>
                  <a:lnTo>
                    <a:pt x="777931" y="1877878"/>
                  </a:lnTo>
                  <a:lnTo>
                    <a:pt x="1843149" y="1877878"/>
                  </a:lnTo>
                  <a:lnTo>
                    <a:pt x="1977886" y="2280875"/>
                  </a:lnTo>
                  <a:lnTo>
                    <a:pt x="2667891" y="2280875"/>
                  </a:lnTo>
                  <a:lnTo>
                    <a:pt x="1761074" y="0"/>
                  </a:lnTo>
                  <a:close/>
                  <a:moveTo>
                    <a:pt x="915734" y="1484853"/>
                  </a:moveTo>
                  <a:lnTo>
                    <a:pt x="1318412" y="416351"/>
                  </a:lnTo>
                  <a:lnTo>
                    <a:pt x="1709010" y="1484853"/>
                  </a:lnTo>
                  <a:lnTo>
                    <a:pt x="915734" y="1484853"/>
                  </a:lnTo>
                  <a:close/>
                </a:path>
              </a:pathLst>
            </a:custGeom>
            <a:grpFill/>
            <a:ln w="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9574EDC-AB97-2ADF-CB1D-C995E168AE74}"/>
                </a:ext>
              </a:extLst>
            </p:cNvPr>
            <p:cNvSpPr/>
            <p:nvPr/>
          </p:nvSpPr>
          <p:spPr>
            <a:xfrm>
              <a:off x="8617888" y="2289786"/>
              <a:ext cx="644966" cy="2282288"/>
            </a:xfrm>
            <a:custGeom>
              <a:avLst/>
              <a:gdLst>
                <a:gd name="connsiteX0" fmla="*/ 120 w 644966"/>
                <a:gd name="connsiteY0" fmla="*/ 2282288 h 2282288"/>
                <a:gd name="connsiteX1" fmla="*/ 644967 w 644966"/>
                <a:gd name="connsiteY1" fmla="*/ 2282288 h 2282288"/>
                <a:gd name="connsiteX2" fmla="*/ 644967 w 644966"/>
                <a:gd name="connsiteY2" fmla="*/ 159 h 2282288"/>
                <a:gd name="connsiteX3" fmla="*/ 0 w 644966"/>
                <a:gd name="connsiteY3" fmla="*/ 0 h 2282288"/>
                <a:gd name="connsiteX4" fmla="*/ 120 w 644966"/>
                <a:gd name="connsiteY4" fmla="*/ 2282288 h 2282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966" h="2282288">
                  <a:moveTo>
                    <a:pt x="120" y="2282288"/>
                  </a:moveTo>
                  <a:lnTo>
                    <a:pt x="644967" y="2282288"/>
                  </a:lnTo>
                  <a:lnTo>
                    <a:pt x="644967" y="159"/>
                  </a:lnTo>
                  <a:lnTo>
                    <a:pt x="0" y="0"/>
                  </a:lnTo>
                  <a:lnTo>
                    <a:pt x="120" y="2282288"/>
                  </a:lnTo>
                  <a:close/>
                </a:path>
              </a:pathLst>
            </a:custGeom>
            <a:grpFill/>
            <a:ln w="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280804BB-2884-9D41-3BCB-A6B7AD84ACEA}"/>
                </a:ext>
              </a:extLst>
            </p:cNvPr>
            <p:cNvSpPr/>
            <p:nvPr/>
          </p:nvSpPr>
          <p:spPr>
            <a:xfrm>
              <a:off x="2392147" y="2289786"/>
              <a:ext cx="2407074" cy="2282288"/>
            </a:xfrm>
            <a:custGeom>
              <a:avLst/>
              <a:gdLst>
                <a:gd name="connsiteX0" fmla="*/ 1749172 w 2407074"/>
                <a:gd name="connsiteY0" fmla="*/ 0 h 2282288"/>
                <a:gd name="connsiteX1" fmla="*/ 1211180 w 2407074"/>
                <a:gd name="connsiteY1" fmla="*/ 1808778 h 2282288"/>
                <a:gd name="connsiteX2" fmla="*/ 695796 w 2407074"/>
                <a:gd name="connsiteY2" fmla="*/ 159 h 2282288"/>
                <a:gd name="connsiteX3" fmla="*/ 0 w 2407074"/>
                <a:gd name="connsiteY3" fmla="*/ 0 h 2282288"/>
                <a:gd name="connsiteX4" fmla="*/ 736078 w 2407074"/>
                <a:gd name="connsiteY4" fmla="*/ 2282288 h 2282288"/>
                <a:gd name="connsiteX5" fmla="*/ 1665086 w 2407074"/>
                <a:gd name="connsiteY5" fmla="*/ 2282288 h 2282288"/>
                <a:gd name="connsiteX6" fmla="*/ 2407074 w 2407074"/>
                <a:gd name="connsiteY6" fmla="*/ 0 h 2282288"/>
                <a:gd name="connsiteX7" fmla="*/ 1749192 w 2407074"/>
                <a:gd name="connsiteY7" fmla="*/ 0 h 2282288"/>
                <a:gd name="connsiteX8" fmla="*/ 1749172 w 2407074"/>
                <a:gd name="connsiteY8" fmla="*/ 0 h 228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7074" h="2282288">
                  <a:moveTo>
                    <a:pt x="1749172" y="0"/>
                  </a:moveTo>
                  <a:lnTo>
                    <a:pt x="1211180" y="1808778"/>
                  </a:lnTo>
                  <a:lnTo>
                    <a:pt x="695796" y="159"/>
                  </a:lnTo>
                  <a:lnTo>
                    <a:pt x="0" y="0"/>
                  </a:lnTo>
                  <a:lnTo>
                    <a:pt x="736078" y="2282288"/>
                  </a:lnTo>
                  <a:lnTo>
                    <a:pt x="1665086" y="2282288"/>
                  </a:lnTo>
                  <a:lnTo>
                    <a:pt x="2407074" y="0"/>
                  </a:lnTo>
                  <a:lnTo>
                    <a:pt x="1749192" y="0"/>
                  </a:lnTo>
                  <a:lnTo>
                    <a:pt x="1749172" y="0"/>
                  </a:lnTo>
                  <a:close/>
                </a:path>
              </a:pathLst>
            </a:custGeom>
            <a:grpFill/>
            <a:ln w="0"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744E13EE-B555-A656-B68C-B5D6C7D25A61}"/>
                </a:ext>
              </a:extLst>
            </p:cNvPr>
            <p:cNvSpPr/>
            <p:nvPr/>
          </p:nvSpPr>
          <p:spPr>
            <a:xfrm>
              <a:off x="6108458" y="2289786"/>
              <a:ext cx="2209725" cy="2282288"/>
            </a:xfrm>
            <a:custGeom>
              <a:avLst/>
              <a:gdLst>
                <a:gd name="connsiteX0" fmla="*/ 2001132 w 2209725"/>
                <a:gd name="connsiteY0" fmla="*/ 381085 h 2282288"/>
                <a:gd name="connsiteX1" fmla="*/ 904688 w 2209725"/>
                <a:gd name="connsiteY1" fmla="*/ 0 h 2282288"/>
                <a:gd name="connsiteX2" fmla="*/ 0 w 2209725"/>
                <a:gd name="connsiteY2" fmla="*/ 0 h 2282288"/>
                <a:gd name="connsiteX3" fmla="*/ 0 w 2209725"/>
                <a:gd name="connsiteY3" fmla="*/ 2282288 h 2282288"/>
                <a:gd name="connsiteX4" fmla="*/ 1045395 w 2209725"/>
                <a:gd name="connsiteY4" fmla="*/ 2282288 h 2282288"/>
                <a:gd name="connsiteX5" fmla="*/ 1980971 w 2209725"/>
                <a:gd name="connsiteY5" fmla="*/ 1982026 h 2282288"/>
                <a:gd name="connsiteX6" fmla="*/ 2209726 w 2209725"/>
                <a:gd name="connsiteY6" fmla="*/ 1166280 h 2282288"/>
                <a:gd name="connsiteX7" fmla="*/ 2001132 w 2209725"/>
                <a:gd name="connsiteY7" fmla="*/ 381085 h 2282288"/>
                <a:gd name="connsiteX8" fmla="*/ 916629 w 2209725"/>
                <a:gd name="connsiteY8" fmla="*/ 1795026 h 2282288"/>
                <a:gd name="connsiteX9" fmla="*/ 639433 w 2209725"/>
                <a:gd name="connsiteY9" fmla="*/ 1795026 h 2282288"/>
                <a:gd name="connsiteX10" fmla="*/ 639433 w 2209725"/>
                <a:gd name="connsiteY10" fmla="*/ 496954 h 2282288"/>
                <a:gd name="connsiteX11" fmla="*/ 916629 w 2209725"/>
                <a:gd name="connsiteY11" fmla="*/ 496954 h 2282288"/>
                <a:gd name="connsiteX12" fmla="*/ 1578771 w 2209725"/>
                <a:gd name="connsiteY12" fmla="*/ 1145941 h 2282288"/>
                <a:gd name="connsiteX13" fmla="*/ 916629 w 2209725"/>
                <a:gd name="connsiteY13" fmla="*/ 1795026 h 228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25" h="2282288">
                  <a:moveTo>
                    <a:pt x="2001132" y="381085"/>
                  </a:moveTo>
                  <a:cubicBezTo>
                    <a:pt x="1762307" y="62373"/>
                    <a:pt x="1418221" y="0"/>
                    <a:pt x="904688" y="0"/>
                  </a:cubicBezTo>
                  <a:lnTo>
                    <a:pt x="0" y="0"/>
                  </a:lnTo>
                  <a:lnTo>
                    <a:pt x="0" y="2282288"/>
                  </a:lnTo>
                  <a:lnTo>
                    <a:pt x="1045395" y="2282288"/>
                  </a:lnTo>
                  <a:cubicBezTo>
                    <a:pt x="1602394" y="2282288"/>
                    <a:pt x="1784299" y="2189704"/>
                    <a:pt x="1980971" y="1982026"/>
                  </a:cubicBezTo>
                  <a:cubicBezTo>
                    <a:pt x="2119868" y="1836204"/>
                    <a:pt x="2209726" y="1516119"/>
                    <a:pt x="2209726" y="1166280"/>
                  </a:cubicBezTo>
                  <a:cubicBezTo>
                    <a:pt x="2209726" y="845380"/>
                    <a:pt x="2133699" y="559307"/>
                    <a:pt x="2001132" y="381085"/>
                  </a:cubicBezTo>
                  <a:close/>
                  <a:moveTo>
                    <a:pt x="916629" y="1795026"/>
                  </a:moveTo>
                  <a:lnTo>
                    <a:pt x="639433" y="1795026"/>
                  </a:lnTo>
                  <a:lnTo>
                    <a:pt x="639433" y="496954"/>
                  </a:lnTo>
                  <a:lnTo>
                    <a:pt x="916629" y="496954"/>
                  </a:lnTo>
                  <a:cubicBezTo>
                    <a:pt x="1318671" y="496954"/>
                    <a:pt x="1578771" y="677466"/>
                    <a:pt x="1578771" y="1145941"/>
                  </a:cubicBezTo>
                  <a:cubicBezTo>
                    <a:pt x="1578771" y="1614415"/>
                    <a:pt x="1318671" y="1795026"/>
                    <a:pt x="916629" y="1795026"/>
                  </a:cubicBezTo>
                  <a:close/>
                </a:path>
              </a:pathLst>
            </a:custGeom>
            <a:grpFill/>
            <a:ln w="0"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6EEC6FA9-DC09-3343-DDBF-589CBC9ED351}"/>
                </a:ext>
              </a:extLst>
            </p:cNvPr>
            <p:cNvSpPr/>
            <p:nvPr/>
          </p:nvSpPr>
          <p:spPr>
            <a:xfrm>
              <a:off x="0" y="2286622"/>
              <a:ext cx="2293950" cy="2285452"/>
            </a:xfrm>
            <a:custGeom>
              <a:avLst/>
              <a:gdLst>
                <a:gd name="connsiteX0" fmla="*/ 0 w 2293950"/>
                <a:gd name="connsiteY0" fmla="*/ 0 h 2285452"/>
                <a:gd name="connsiteX1" fmla="*/ 0 w 2293950"/>
                <a:gd name="connsiteY1" fmla="*/ 2285453 h 2285452"/>
                <a:gd name="connsiteX2" fmla="*/ 650300 w 2293950"/>
                <a:gd name="connsiteY2" fmla="*/ 2285453 h 2285452"/>
                <a:gd name="connsiteX3" fmla="*/ 650300 w 2293950"/>
                <a:gd name="connsiteY3" fmla="*/ 550093 h 2285452"/>
                <a:gd name="connsiteX4" fmla="*/ 1154180 w 2293950"/>
                <a:gd name="connsiteY4" fmla="*/ 550232 h 2285452"/>
                <a:gd name="connsiteX5" fmla="*/ 1520298 w 2293950"/>
                <a:gd name="connsiteY5" fmla="*/ 677645 h 2285452"/>
                <a:gd name="connsiteX6" fmla="*/ 1663812 w 2293950"/>
                <a:gd name="connsiteY6" fmla="*/ 1281911 h 2285452"/>
                <a:gd name="connsiteX7" fmla="*/ 1663812 w 2293950"/>
                <a:gd name="connsiteY7" fmla="*/ 2285433 h 2285452"/>
                <a:gd name="connsiteX8" fmla="*/ 2293951 w 2293950"/>
                <a:gd name="connsiteY8" fmla="*/ 2285433 h 2285452"/>
                <a:gd name="connsiteX9" fmla="*/ 2293951 w 2293950"/>
                <a:gd name="connsiteY9" fmla="*/ 1022707 h 2285452"/>
                <a:gd name="connsiteX10" fmla="*/ 1157504 w 2293950"/>
                <a:gd name="connsiteY10" fmla="*/ 0 h 2285452"/>
                <a:gd name="connsiteX11" fmla="*/ 0 w 2293950"/>
                <a:gd name="connsiteY11" fmla="*/ 0 h 2285452"/>
                <a:gd name="connsiteX12" fmla="*/ 0 w 2293950"/>
                <a:gd name="connsiteY12" fmla="*/ 0 h 228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3950" h="2285452">
                  <a:moveTo>
                    <a:pt x="0" y="0"/>
                  </a:moveTo>
                  <a:lnTo>
                    <a:pt x="0" y="2285453"/>
                  </a:lnTo>
                  <a:lnTo>
                    <a:pt x="650300" y="2285453"/>
                  </a:lnTo>
                  <a:lnTo>
                    <a:pt x="650300" y="550093"/>
                  </a:lnTo>
                  <a:lnTo>
                    <a:pt x="1154180" y="550232"/>
                  </a:lnTo>
                  <a:cubicBezTo>
                    <a:pt x="1321019" y="550232"/>
                    <a:pt x="1439954" y="591847"/>
                    <a:pt x="1520298" y="677645"/>
                  </a:cubicBezTo>
                  <a:cubicBezTo>
                    <a:pt x="1622197" y="786191"/>
                    <a:pt x="1663812" y="961389"/>
                    <a:pt x="1663812" y="1281911"/>
                  </a:cubicBezTo>
                  <a:lnTo>
                    <a:pt x="1663812" y="2285433"/>
                  </a:lnTo>
                  <a:lnTo>
                    <a:pt x="2293951" y="2285433"/>
                  </a:lnTo>
                  <a:lnTo>
                    <a:pt x="2293951" y="1022707"/>
                  </a:lnTo>
                  <a:cubicBezTo>
                    <a:pt x="2293971" y="121502"/>
                    <a:pt x="1719538" y="0"/>
                    <a:pt x="1157504" y="0"/>
                  </a:cubicBezTo>
                  <a:lnTo>
                    <a:pt x="0" y="0"/>
                  </a:lnTo>
                  <a:lnTo>
                    <a:pt x="0" y="0"/>
                  </a:lnTo>
                  <a:close/>
                </a:path>
              </a:pathLst>
            </a:custGeom>
            <a:grpFill/>
            <a:ln w="0"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05A8AF2C-0E1D-E443-8739-7A9F880D6A27}"/>
                </a:ext>
              </a:extLst>
            </p:cNvPr>
            <p:cNvSpPr/>
            <p:nvPr/>
          </p:nvSpPr>
          <p:spPr>
            <a:xfrm>
              <a:off x="5070626" y="2289786"/>
              <a:ext cx="644826" cy="2282288"/>
            </a:xfrm>
            <a:custGeom>
              <a:avLst/>
              <a:gdLst>
                <a:gd name="connsiteX0" fmla="*/ 0 w 644826"/>
                <a:gd name="connsiteY0" fmla="*/ 0 h 2282288"/>
                <a:gd name="connsiteX1" fmla="*/ 258 w 644826"/>
                <a:gd name="connsiteY1" fmla="*/ 2282288 h 2282288"/>
                <a:gd name="connsiteX2" fmla="*/ 644827 w 644826"/>
                <a:gd name="connsiteY2" fmla="*/ 2282288 h 2282288"/>
                <a:gd name="connsiteX3" fmla="*/ 644827 w 644826"/>
                <a:gd name="connsiteY3" fmla="*/ 0 h 2282288"/>
                <a:gd name="connsiteX4" fmla="*/ 0 w 644826"/>
                <a:gd name="connsiteY4" fmla="*/ 0 h 2282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 h="2282288">
                  <a:moveTo>
                    <a:pt x="0" y="0"/>
                  </a:moveTo>
                  <a:lnTo>
                    <a:pt x="258" y="2282288"/>
                  </a:lnTo>
                  <a:lnTo>
                    <a:pt x="644827" y="2282288"/>
                  </a:lnTo>
                  <a:lnTo>
                    <a:pt x="644827" y="0"/>
                  </a:lnTo>
                  <a:lnTo>
                    <a:pt x="0" y="0"/>
                  </a:lnTo>
                  <a:close/>
                </a:path>
              </a:pathLst>
            </a:custGeom>
            <a:grpFill/>
            <a:ln w="0" cap="flat">
              <a:noFill/>
              <a:prstDash val="solid"/>
              <a:miter/>
            </a:ln>
          </p:spPr>
          <p:txBody>
            <a:bodyPr rtlCol="0" anchor="ctr"/>
            <a:lstStyle/>
            <a:p>
              <a:endParaRPr lang="en-IN"/>
            </a:p>
          </p:txBody>
        </p:sp>
      </p:grpSp>
    </p:spTree>
    <p:extLst>
      <p:ext uri="{BB962C8B-B14F-4D97-AF65-F5344CB8AC3E}">
        <p14:creationId xmlns:p14="http://schemas.microsoft.com/office/powerpoint/2010/main" val="2404278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42358" y="721501"/>
            <a:ext cx="6707285" cy="769441"/>
          </a:xfrm>
          <a:prstGeom prst="rect">
            <a:avLst/>
          </a:prstGeom>
        </p:spPr>
        <p:txBody>
          <a:bodyPr wrap="none">
            <a:spAutoFit/>
          </a:bodyPr>
          <a:lstStyle/>
          <a:p>
            <a:pPr algn="ctr"/>
            <a:r>
              <a:rPr lang="en-IN" sz="4400" b="1" dirty="0">
                <a:solidFill>
                  <a:srgbClr val="92D050"/>
                </a:solidFill>
                <a:latin typeface="+mj-lt"/>
                <a:cs typeface="Rajdhani" panose="02000000000000000000" pitchFamily="2" charset="0"/>
              </a:rPr>
              <a:t>RAY TRACING AND GRAPHICS</a:t>
            </a:r>
          </a:p>
        </p:txBody>
      </p:sp>
      <p:sp>
        <p:nvSpPr>
          <p:cNvPr id="3" name="Rectangle 2"/>
          <p:cNvSpPr/>
          <p:nvPr/>
        </p:nvSpPr>
        <p:spPr>
          <a:xfrm>
            <a:off x="822435" y="1480962"/>
            <a:ext cx="10547130" cy="1708160"/>
          </a:xfrm>
          <a:prstGeom prst="rect">
            <a:avLst/>
          </a:prstGeom>
        </p:spPr>
        <p:txBody>
          <a:bodyPr wrap="square">
            <a:spAutoFit/>
          </a:bodyPr>
          <a:lstStyle/>
          <a:p>
            <a:pPr algn="ctr">
              <a:lnSpc>
                <a:spcPct val="150000"/>
              </a:lnSpc>
            </a:pPr>
            <a:r>
              <a:rPr lang="en-US" sz="1400" dirty="0">
                <a:solidFill>
                  <a:schemeClr val="bg1"/>
                </a:solidFill>
                <a:cs typeface="Baloo 2" pitchFamily="2" charset="0"/>
              </a:rPr>
              <a:t>NVIDIA's introduction of real-time ray tracing technology has </a:t>
            </a:r>
            <a:r>
              <a:rPr lang="en-US" sz="1400" b="1" dirty="0">
                <a:solidFill>
                  <a:srgbClr val="77B900"/>
                </a:solidFill>
                <a:cs typeface="Baloo 2" pitchFamily="2" charset="0"/>
              </a:rPr>
              <a:t>transformed the gaming and graphics industry</a:t>
            </a:r>
            <a:r>
              <a:rPr lang="en-US" sz="1400" dirty="0">
                <a:solidFill>
                  <a:schemeClr val="bg1"/>
                </a:solidFill>
                <a:cs typeface="Baloo 2" pitchFamily="2" charset="0"/>
              </a:rPr>
              <a:t>. Real-time ray tracing enables </a:t>
            </a:r>
            <a:r>
              <a:rPr lang="en-US" sz="1400" b="1" dirty="0">
                <a:solidFill>
                  <a:srgbClr val="77B900"/>
                </a:solidFill>
                <a:cs typeface="Baloo 2" pitchFamily="2" charset="0"/>
              </a:rPr>
              <a:t>lifelike graphics</a:t>
            </a:r>
            <a:r>
              <a:rPr lang="en-US" sz="1400" dirty="0">
                <a:solidFill>
                  <a:schemeClr val="bg1"/>
                </a:solidFill>
                <a:cs typeface="Baloo 2" pitchFamily="2" charset="0"/>
              </a:rPr>
              <a:t>, rendering lighting, shadows, and reflections in a way that was previously only achievable in </a:t>
            </a:r>
            <a:r>
              <a:rPr lang="en-US" sz="1400" b="1" dirty="0">
                <a:solidFill>
                  <a:srgbClr val="77B900"/>
                </a:solidFill>
                <a:cs typeface="Baloo 2" pitchFamily="2" charset="0"/>
              </a:rPr>
              <a:t>cinematic </a:t>
            </a:r>
          </a:p>
          <a:p>
            <a:pPr algn="ctr">
              <a:lnSpc>
                <a:spcPct val="150000"/>
              </a:lnSpc>
            </a:pPr>
            <a:r>
              <a:rPr lang="en-US" sz="1400" b="1" dirty="0">
                <a:solidFill>
                  <a:srgbClr val="77B900"/>
                </a:solidFill>
                <a:cs typeface="Baloo 2" pitchFamily="2" charset="0"/>
              </a:rPr>
              <a:t>pre-rendered sequences</a:t>
            </a:r>
            <a:r>
              <a:rPr lang="en-US" sz="1400" dirty="0">
                <a:solidFill>
                  <a:schemeClr val="bg1"/>
                </a:solidFill>
                <a:cs typeface="Baloo 2" pitchFamily="2" charset="0"/>
              </a:rPr>
              <a:t>. NVIDIA's </a:t>
            </a:r>
            <a:r>
              <a:rPr lang="en-US" sz="1400" b="1" dirty="0">
                <a:solidFill>
                  <a:srgbClr val="77B900"/>
                </a:solidFill>
                <a:cs typeface="Baloo 2" pitchFamily="2" charset="0"/>
              </a:rPr>
              <a:t>RTX GPUs</a:t>
            </a:r>
            <a:r>
              <a:rPr lang="en-US" sz="1400" dirty="0">
                <a:solidFill>
                  <a:schemeClr val="bg1"/>
                </a:solidFill>
                <a:cs typeface="Baloo 2" pitchFamily="2" charset="0"/>
              </a:rPr>
              <a:t>, featuring hardware support for ray tracing, have set a new standard in visual fidelity in video games and applications. This innovation has fundamentally changed the way we perceive and interact with virtual worlds, enhancing the realism and immersion of </a:t>
            </a:r>
            <a:r>
              <a:rPr lang="en-US" sz="1400" b="1" dirty="0">
                <a:solidFill>
                  <a:srgbClr val="77B900"/>
                </a:solidFill>
                <a:cs typeface="Baloo 2" pitchFamily="2" charset="0"/>
              </a:rPr>
              <a:t>gaming</a:t>
            </a:r>
            <a:r>
              <a:rPr lang="en-US" sz="1400" dirty="0">
                <a:solidFill>
                  <a:schemeClr val="bg1"/>
                </a:solidFill>
                <a:cs typeface="Baloo 2" pitchFamily="2" charset="0"/>
              </a:rPr>
              <a:t> and </a:t>
            </a:r>
            <a:r>
              <a:rPr lang="en-US" sz="1400" b="1" dirty="0">
                <a:solidFill>
                  <a:srgbClr val="77B900"/>
                </a:solidFill>
                <a:cs typeface="Baloo 2" pitchFamily="2" charset="0"/>
              </a:rPr>
              <a:t>graphics applications</a:t>
            </a:r>
            <a:r>
              <a:rPr lang="en-US" sz="1400" dirty="0">
                <a:solidFill>
                  <a:schemeClr val="bg1"/>
                </a:solidFill>
                <a:cs typeface="Baloo 2" pitchFamily="2" charset="0"/>
              </a:rPr>
              <a:t>.</a:t>
            </a:r>
            <a:endParaRPr lang="en-IN" sz="1400" dirty="0">
              <a:solidFill>
                <a:schemeClr val="bg1"/>
              </a:solidFill>
              <a:cs typeface="Baloo 2" pitchFamily="2" charset="0"/>
            </a:endParaRPr>
          </a:p>
        </p:txBody>
      </p:sp>
      <p:pic>
        <p:nvPicPr>
          <p:cNvPr id="7" name="Picture Placeholder 6"/>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0919" t="26067" b="33464"/>
          <a:stretch/>
        </p:blipFill>
        <p:spPr/>
      </p:pic>
    </p:spTree>
    <p:extLst>
      <p:ext uri="{BB962C8B-B14F-4D97-AF65-F5344CB8AC3E}">
        <p14:creationId xmlns:p14="http://schemas.microsoft.com/office/powerpoint/2010/main" val="407157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white robot with green eyes&#10;&#10;Description automatically generated">
            <a:extLst>
              <a:ext uri="{FF2B5EF4-FFF2-40B4-BE49-F238E27FC236}">
                <a16:creationId xmlns:a16="http://schemas.microsoft.com/office/drawing/2014/main" id="{2F6E5645-BB1C-7EF2-60F6-E6C9516DBFC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3" b="13"/>
          <a:stretch>
            <a:fillRect/>
          </a:stretch>
        </p:blipFill>
        <p:spPr/>
      </p:pic>
      <p:sp>
        <p:nvSpPr>
          <p:cNvPr id="2" name="Rectangle 1"/>
          <p:cNvSpPr/>
          <p:nvPr/>
        </p:nvSpPr>
        <p:spPr>
          <a:xfrm>
            <a:off x="5405024" y="1792367"/>
            <a:ext cx="5099473" cy="769441"/>
          </a:xfrm>
          <a:prstGeom prst="rect">
            <a:avLst/>
          </a:prstGeom>
        </p:spPr>
        <p:txBody>
          <a:bodyPr wrap="none">
            <a:spAutoFit/>
          </a:bodyPr>
          <a:lstStyle/>
          <a:p>
            <a:pPr algn="ctr"/>
            <a:r>
              <a:rPr lang="en-IN" sz="4400" b="1" dirty="0">
                <a:solidFill>
                  <a:srgbClr val="92D050"/>
                </a:solidFill>
                <a:latin typeface="Rajdhani" panose="02000000000000000000" pitchFamily="2" charset="0"/>
                <a:cs typeface="Rajdhani" panose="02000000000000000000" pitchFamily="2" charset="0"/>
              </a:rPr>
              <a:t>FUTURE INNOVATIONS</a:t>
            </a:r>
          </a:p>
        </p:txBody>
      </p:sp>
      <p:sp>
        <p:nvSpPr>
          <p:cNvPr id="3" name="Rectangle 2"/>
          <p:cNvSpPr/>
          <p:nvPr/>
        </p:nvSpPr>
        <p:spPr>
          <a:xfrm>
            <a:off x="4504693" y="2561808"/>
            <a:ext cx="6900134" cy="2354491"/>
          </a:xfrm>
          <a:prstGeom prst="rect">
            <a:avLst/>
          </a:prstGeom>
        </p:spPr>
        <p:txBody>
          <a:bodyPr wrap="square">
            <a:spAutoFit/>
          </a:bodyPr>
          <a:lstStyle/>
          <a:p>
            <a:pPr algn="ctr">
              <a:lnSpc>
                <a:spcPct val="150000"/>
              </a:lnSpc>
            </a:pPr>
            <a:r>
              <a:rPr lang="en-US" sz="1400" dirty="0">
                <a:solidFill>
                  <a:schemeClr val="bg1"/>
                </a:solidFill>
                <a:latin typeface="Baloo 2" pitchFamily="2" charset="0"/>
                <a:cs typeface="Baloo 2" pitchFamily="2" charset="0"/>
              </a:rPr>
              <a:t>NVIDIA continues to drive innovation across various fronts. The company's roadmap is forward-looking, with a focus on </a:t>
            </a:r>
            <a:r>
              <a:rPr lang="en-US" sz="1400" b="1" dirty="0">
                <a:solidFill>
                  <a:srgbClr val="77B900"/>
                </a:solidFill>
                <a:latin typeface="Baloo 2" pitchFamily="2" charset="0"/>
                <a:cs typeface="Baloo 2" pitchFamily="2" charset="0"/>
              </a:rPr>
              <a:t>advancements in AI</a:t>
            </a:r>
            <a:r>
              <a:rPr lang="en-US" sz="1400" dirty="0">
                <a:solidFill>
                  <a:schemeClr val="bg1"/>
                </a:solidFill>
                <a:latin typeface="Baloo 2" pitchFamily="2" charset="0"/>
                <a:cs typeface="Baloo 2" pitchFamily="2" charset="0"/>
              </a:rPr>
              <a:t>, </a:t>
            </a:r>
            <a:r>
              <a:rPr lang="en-US" sz="1400" b="1" dirty="0">
                <a:solidFill>
                  <a:srgbClr val="77B900"/>
                </a:solidFill>
                <a:latin typeface="Baloo 2" pitchFamily="2" charset="0"/>
                <a:cs typeface="Baloo 2" pitchFamily="2" charset="0"/>
              </a:rPr>
              <a:t>quantum computing</a:t>
            </a:r>
            <a:r>
              <a:rPr lang="en-US" sz="1400" dirty="0">
                <a:solidFill>
                  <a:schemeClr val="bg1"/>
                </a:solidFill>
                <a:latin typeface="Baloo 2" pitchFamily="2" charset="0"/>
                <a:cs typeface="Baloo 2" pitchFamily="2" charset="0"/>
              </a:rPr>
              <a:t>, and </a:t>
            </a:r>
            <a:r>
              <a:rPr lang="en-US" sz="1400" b="1" dirty="0">
                <a:solidFill>
                  <a:srgbClr val="77B900"/>
                </a:solidFill>
                <a:latin typeface="Baloo 2" pitchFamily="2" charset="0"/>
                <a:cs typeface="Baloo 2" pitchFamily="2" charset="0"/>
              </a:rPr>
              <a:t>sustainability</a:t>
            </a:r>
            <a:r>
              <a:rPr lang="en-US" sz="1400" dirty="0">
                <a:solidFill>
                  <a:schemeClr val="bg1"/>
                </a:solidFill>
                <a:latin typeface="Baloo 2" pitchFamily="2" charset="0"/>
                <a:cs typeface="Baloo 2" pitchFamily="2" charset="0"/>
              </a:rPr>
              <a:t>. Initiatives like </a:t>
            </a:r>
            <a:r>
              <a:rPr lang="en-US" sz="1400" b="1" dirty="0">
                <a:solidFill>
                  <a:srgbClr val="77B900"/>
                </a:solidFill>
                <a:latin typeface="Baloo 2" pitchFamily="2" charset="0"/>
                <a:cs typeface="Baloo 2" pitchFamily="2" charset="0"/>
              </a:rPr>
              <a:t>NVIDIA Grace </a:t>
            </a:r>
            <a:r>
              <a:rPr lang="en-US" sz="1400" dirty="0">
                <a:solidFill>
                  <a:schemeClr val="bg1"/>
                </a:solidFill>
                <a:latin typeface="Baloo 2" pitchFamily="2" charset="0"/>
                <a:cs typeface="Baloo 2" pitchFamily="2" charset="0"/>
              </a:rPr>
              <a:t>are aimed at bringing </a:t>
            </a:r>
            <a:r>
              <a:rPr lang="en-US" sz="1400" b="1" dirty="0">
                <a:solidFill>
                  <a:srgbClr val="77B900"/>
                </a:solidFill>
                <a:latin typeface="Baloo 2" pitchFamily="2" charset="0"/>
                <a:cs typeface="Baloo 2" pitchFamily="2" charset="0"/>
              </a:rPr>
              <a:t>AI</a:t>
            </a:r>
            <a:r>
              <a:rPr lang="en-US" sz="1400" dirty="0">
                <a:solidFill>
                  <a:schemeClr val="bg1"/>
                </a:solidFill>
                <a:latin typeface="Baloo 2" pitchFamily="2" charset="0"/>
                <a:cs typeface="Baloo 2" pitchFamily="2" charset="0"/>
              </a:rPr>
              <a:t> and </a:t>
            </a:r>
            <a:r>
              <a:rPr lang="en-US" sz="1400" b="1" dirty="0">
                <a:solidFill>
                  <a:srgbClr val="77B900"/>
                </a:solidFill>
                <a:latin typeface="Baloo 2" pitchFamily="2" charset="0"/>
                <a:cs typeface="Baloo 2" pitchFamily="2" charset="0"/>
              </a:rPr>
              <a:t>HPC</a:t>
            </a:r>
            <a:r>
              <a:rPr lang="en-US" sz="1400" dirty="0">
                <a:solidFill>
                  <a:schemeClr val="bg1"/>
                </a:solidFill>
                <a:latin typeface="Baloo 2" pitchFamily="2" charset="0"/>
                <a:cs typeface="Baloo 2" pitchFamily="2" charset="0"/>
              </a:rPr>
              <a:t> closer together, enabling breakthroughs in scientific research and discovery. NVIDIA also </a:t>
            </a:r>
            <a:r>
              <a:rPr lang="en-US" sz="1400" b="1" dirty="0">
                <a:solidFill>
                  <a:srgbClr val="77B900"/>
                </a:solidFill>
                <a:latin typeface="Baloo 2" pitchFamily="2" charset="0"/>
                <a:cs typeface="Baloo 2" pitchFamily="2" charset="0"/>
              </a:rPr>
              <a:t>invests heavily in AI research</a:t>
            </a:r>
            <a:r>
              <a:rPr lang="en-US" sz="1400" dirty="0">
                <a:solidFill>
                  <a:schemeClr val="bg1"/>
                </a:solidFill>
                <a:latin typeface="Baloo 2" pitchFamily="2" charset="0"/>
                <a:cs typeface="Baloo 2" pitchFamily="2" charset="0"/>
              </a:rPr>
              <a:t>, quantum computing, and sustainability initiatives, recognizing the importance of technology in addressing critical global challenges, such as climate change.</a:t>
            </a:r>
            <a:endParaRPr lang="en-IN" sz="1400" dirty="0">
              <a:solidFill>
                <a:schemeClr val="bg1"/>
              </a:solidFill>
              <a:latin typeface="Baloo 2" pitchFamily="2" charset="0"/>
              <a:cs typeface="Baloo 2" pitchFamily="2" charset="0"/>
            </a:endParaRPr>
          </a:p>
        </p:txBody>
      </p:sp>
    </p:spTree>
    <p:extLst>
      <p:ext uri="{BB962C8B-B14F-4D97-AF65-F5344CB8AC3E}">
        <p14:creationId xmlns:p14="http://schemas.microsoft.com/office/powerpoint/2010/main" val="845743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9928" y="765165"/>
            <a:ext cx="2885726" cy="1446550"/>
          </a:xfrm>
          <a:prstGeom prst="rect">
            <a:avLst/>
          </a:prstGeom>
        </p:spPr>
        <p:txBody>
          <a:bodyPr wrap="none">
            <a:spAutoFit/>
          </a:bodyPr>
          <a:lstStyle/>
          <a:p>
            <a:pPr algn="r"/>
            <a:r>
              <a:rPr lang="en-IN" sz="4400" b="1" dirty="0">
                <a:solidFill>
                  <a:srgbClr val="92D050"/>
                </a:solidFill>
                <a:latin typeface="+mj-lt"/>
                <a:cs typeface="Rajdhani" panose="02000000000000000000" pitchFamily="2" charset="0"/>
              </a:rPr>
              <a:t>FINANCIAL</a:t>
            </a:r>
          </a:p>
          <a:p>
            <a:pPr algn="r"/>
            <a:r>
              <a:rPr lang="en-IN" sz="4400" b="1" dirty="0">
                <a:solidFill>
                  <a:srgbClr val="92D050"/>
                </a:solidFill>
                <a:latin typeface="+mj-lt"/>
                <a:cs typeface="Rajdhani" panose="02000000000000000000" pitchFamily="2" charset="0"/>
              </a:rPr>
              <a:t>HIGHLIGHTS</a:t>
            </a:r>
          </a:p>
        </p:txBody>
      </p:sp>
      <p:sp>
        <p:nvSpPr>
          <p:cNvPr id="3" name="Rectangle 2"/>
          <p:cNvSpPr/>
          <p:nvPr/>
        </p:nvSpPr>
        <p:spPr>
          <a:xfrm>
            <a:off x="4420052" y="795943"/>
            <a:ext cx="6802020" cy="1384995"/>
          </a:xfrm>
          <a:prstGeom prst="rect">
            <a:avLst/>
          </a:prstGeom>
        </p:spPr>
        <p:txBody>
          <a:bodyPr wrap="square">
            <a:spAutoFit/>
          </a:bodyPr>
          <a:lstStyle/>
          <a:p>
            <a:pPr>
              <a:lnSpc>
                <a:spcPct val="150000"/>
              </a:lnSpc>
            </a:pPr>
            <a:r>
              <a:rPr lang="en-US" sz="1400" dirty="0">
                <a:solidFill>
                  <a:schemeClr val="bg1"/>
                </a:solidFill>
                <a:cs typeface="Baloo 2" pitchFamily="2" charset="0"/>
              </a:rPr>
              <a:t>NVIDIA has experienced </a:t>
            </a:r>
            <a:r>
              <a:rPr lang="en-US" sz="1400" b="1" dirty="0">
                <a:solidFill>
                  <a:srgbClr val="77B900"/>
                </a:solidFill>
                <a:cs typeface="Baloo 2" pitchFamily="2" charset="0"/>
              </a:rPr>
              <a:t>remarkable revenue growth </a:t>
            </a:r>
            <a:r>
              <a:rPr lang="en-US" sz="1400" dirty="0">
                <a:solidFill>
                  <a:schemeClr val="bg1"/>
                </a:solidFill>
                <a:cs typeface="Baloo 2" pitchFamily="2" charset="0"/>
              </a:rPr>
              <a:t>over the years, primarily driven by </a:t>
            </a:r>
            <a:r>
              <a:rPr lang="en-US" sz="1400" b="1" dirty="0">
                <a:solidFill>
                  <a:srgbClr val="77B900"/>
                </a:solidFill>
                <a:cs typeface="Baloo 2" pitchFamily="2" charset="0"/>
              </a:rPr>
              <a:t>GPU sales</a:t>
            </a:r>
            <a:r>
              <a:rPr lang="en-US" sz="1400" dirty="0">
                <a:solidFill>
                  <a:schemeClr val="bg1"/>
                </a:solidFill>
                <a:cs typeface="Baloo 2" pitchFamily="2" charset="0"/>
              </a:rPr>
              <a:t>, data center expansion, and strong </a:t>
            </a:r>
            <a:r>
              <a:rPr lang="en-US" sz="1400" b="1" dirty="0">
                <a:solidFill>
                  <a:srgbClr val="77B900"/>
                </a:solidFill>
                <a:cs typeface="Baloo 2" pitchFamily="2" charset="0"/>
              </a:rPr>
              <a:t>adoption of AI technologies</a:t>
            </a:r>
            <a:r>
              <a:rPr lang="en-US" sz="1400" dirty="0">
                <a:solidFill>
                  <a:schemeClr val="bg1"/>
                </a:solidFill>
                <a:cs typeface="Baloo 2" pitchFamily="2" charset="0"/>
              </a:rPr>
              <a:t>. Key financial metrics include impressive revenue figures, healthy profit margins, and significant investments in research and development to fuel ongoing innovation.</a:t>
            </a:r>
            <a:endParaRPr lang="en-IN" sz="1400" dirty="0">
              <a:solidFill>
                <a:schemeClr val="bg1"/>
              </a:solidFill>
              <a:cs typeface="Baloo 2" pitchFamily="2" charset="0"/>
            </a:endParaRPr>
          </a:p>
        </p:txBody>
      </p:sp>
      <p:sp>
        <p:nvSpPr>
          <p:cNvPr id="6" name="Rectangle 5"/>
          <p:cNvSpPr/>
          <p:nvPr/>
        </p:nvSpPr>
        <p:spPr>
          <a:xfrm>
            <a:off x="4072294" y="795943"/>
            <a:ext cx="45719" cy="138499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92D050"/>
              </a:solidFill>
            </a:endParaRPr>
          </a:p>
        </p:txBody>
      </p:sp>
      <p:sp>
        <p:nvSpPr>
          <p:cNvPr id="9" name="Rectangle 8"/>
          <p:cNvSpPr/>
          <p:nvPr/>
        </p:nvSpPr>
        <p:spPr>
          <a:xfrm>
            <a:off x="839787" y="3525565"/>
            <a:ext cx="10512425" cy="2000548"/>
          </a:xfrm>
          <a:prstGeom prst="rect">
            <a:avLst/>
          </a:prstGeom>
        </p:spPr>
        <p:txBody>
          <a:bodyPr wrap="square">
            <a:spAutoFit/>
          </a:bodyPr>
          <a:lstStyle/>
          <a:p>
            <a:pPr algn="ctr"/>
            <a:r>
              <a:rPr lang="en-US" sz="2800" b="1" i="0" dirty="0">
                <a:solidFill>
                  <a:srgbClr val="E8EAED"/>
                </a:solidFill>
                <a:effectLst/>
                <a:latin typeface="+mj-lt"/>
                <a:cs typeface="Rajdhani" panose="02000000000000000000" pitchFamily="2" charset="0"/>
              </a:rPr>
              <a:t>NVIDIA gross profit for the twelve months ending July 31, 2023 was </a:t>
            </a:r>
          </a:p>
          <a:p>
            <a:pPr algn="ctr"/>
            <a:r>
              <a:rPr lang="en-US" sz="9600" b="1" i="0" dirty="0">
                <a:solidFill>
                  <a:srgbClr val="92D050"/>
                </a:solidFill>
                <a:effectLst/>
                <a:latin typeface="+mj-lt"/>
                <a:cs typeface="Rajdhani" panose="02000000000000000000" pitchFamily="2" charset="0"/>
              </a:rPr>
              <a:t>$21.120B</a:t>
            </a:r>
            <a:endParaRPr lang="en-IN" sz="9600" b="1" dirty="0">
              <a:solidFill>
                <a:srgbClr val="92D050"/>
              </a:solidFill>
              <a:latin typeface="+mj-lt"/>
              <a:cs typeface="Rajdhani" panose="02000000000000000000" pitchFamily="2" charset="0"/>
            </a:endParaRPr>
          </a:p>
        </p:txBody>
      </p:sp>
    </p:spTree>
    <p:extLst>
      <p:ext uri="{BB962C8B-B14F-4D97-AF65-F5344CB8AC3E}">
        <p14:creationId xmlns:p14="http://schemas.microsoft.com/office/powerpoint/2010/main" val="332711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8704" y="4578331"/>
            <a:ext cx="2292615" cy="1446550"/>
          </a:xfrm>
          <a:prstGeom prst="rect">
            <a:avLst/>
          </a:prstGeom>
        </p:spPr>
        <p:txBody>
          <a:bodyPr wrap="none">
            <a:spAutoFit/>
          </a:bodyPr>
          <a:lstStyle/>
          <a:p>
            <a:pPr algn="r"/>
            <a:r>
              <a:rPr lang="en-IN" sz="4400" b="1" dirty="0">
                <a:solidFill>
                  <a:srgbClr val="92D050"/>
                </a:solidFill>
                <a:latin typeface="+mj-lt"/>
                <a:cs typeface="Rajdhani" panose="02000000000000000000" pitchFamily="2" charset="0"/>
              </a:rPr>
              <a:t>MARKET</a:t>
            </a:r>
          </a:p>
          <a:p>
            <a:pPr algn="r"/>
            <a:r>
              <a:rPr lang="en-IN" sz="4400" b="1" dirty="0">
                <a:solidFill>
                  <a:srgbClr val="92D050"/>
                </a:solidFill>
                <a:latin typeface="+mj-lt"/>
                <a:cs typeface="Rajdhani" panose="02000000000000000000" pitchFamily="2" charset="0"/>
              </a:rPr>
              <a:t>POSITION</a:t>
            </a:r>
          </a:p>
        </p:txBody>
      </p:sp>
      <p:sp>
        <p:nvSpPr>
          <p:cNvPr id="3" name="Rectangle 2"/>
          <p:cNvSpPr/>
          <p:nvPr/>
        </p:nvSpPr>
        <p:spPr>
          <a:xfrm>
            <a:off x="4358989" y="4474840"/>
            <a:ext cx="6583332" cy="1708160"/>
          </a:xfrm>
          <a:prstGeom prst="rect">
            <a:avLst/>
          </a:prstGeom>
        </p:spPr>
        <p:txBody>
          <a:bodyPr wrap="square">
            <a:spAutoFit/>
          </a:bodyPr>
          <a:lstStyle/>
          <a:p>
            <a:pPr>
              <a:lnSpc>
                <a:spcPct val="150000"/>
              </a:lnSpc>
            </a:pPr>
            <a:r>
              <a:rPr lang="en-US" sz="1400" dirty="0">
                <a:solidFill>
                  <a:schemeClr val="bg1"/>
                </a:solidFill>
                <a:cs typeface="Baloo 2" pitchFamily="2" charset="0"/>
              </a:rPr>
              <a:t>NVIDIA holds a dominant position in the </a:t>
            </a:r>
            <a:r>
              <a:rPr lang="en-US" sz="1400" b="1" dirty="0">
                <a:solidFill>
                  <a:srgbClr val="77B900"/>
                </a:solidFill>
                <a:cs typeface="Baloo 2" pitchFamily="2" charset="0"/>
              </a:rPr>
              <a:t>GPU market</a:t>
            </a:r>
            <a:r>
              <a:rPr lang="en-US" sz="1400" dirty="0">
                <a:solidFill>
                  <a:schemeClr val="bg1"/>
                </a:solidFill>
                <a:cs typeface="Baloo 2" pitchFamily="2" charset="0"/>
              </a:rPr>
              <a:t>, with a substantial market share. While </a:t>
            </a:r>
            <a:r>
              <a:rPr lang="en-US" sz="1400" b="1" dirty="0">
                <a:solidFill>
                  <a:srgbClr val="77B900"/>
                </a:solidFill>
                <a:cs typeface="Baloo 2" pitchFamily="2" charset="0"/>
              </a:rPr>
              <a:t>AMD</a:t>
            </a:r>
            <a:r>
              <a:rPr lang="en-US" sz="1400" dirty="0">
                <a:solidFill>
                  <a:schemeClr val="bg1"/>
                </a:solidFill>
                <a:cs typeface="Baloo 2" pitchFamily="2" charset="0"/>
              </a:rPr>
              <a:t> is a formidable competitor in the GPU space, NVIDIA's presence extends beyond graphics to data centers, AI, and automotive technologies. NVIDIA has established a global presence through strategic partnerships and collaborations with industry leaders, solidifying its position as a </a:t>
            </a:r>
            <a:r>
              <a:rPr lang="en-US" sz="1400" b="1" dirty="0">
                <a:solidFill>
                  <a:srgbClr val="77B900"/>
                </a:solidFill>
                <a:cs typeface="Baloo 2" pitchFamily="2" charset="0"/>
              </a:rPr>
              <a:t>technology pioneer</a:t>
            </a:r>
            <a:r>
              <a:rPr lang="en-US" sz="1400" dirty="0">
                <a:solidFill>
                  <a:schemeClr val="bg1"/>
                </a:solidFill>
                <a:cs typeface="Baloo 2" pitchFamily="2" charset="0"/>
              </a:rPr>
              <a:t>.</a:t>
            </a:r>
            <a:endParaRPr lang="en-IN" sz="1400" dirty="0">
              <a:solidFill>
                <a:schemeClr val="bg1"/>
              </a:solidFill>
              <a:cs typeface="Baloo 2" pitchFamily="2" charset="0"/>
            </a:endParaRPr>
          </a:p>
        </p:txBody>
      </p:sp>
      <p:sp>
        <p:nvSpPr>
          <p:cNvPr id="9" name="Rectangle 8"/>
          <p:cNvSpPr/>
          <p:nvPr/>
        </p:nvSpPr>
        <p:spPr>
          <a:xfrm>
            <a:off x="4072294" y="4636423"/>
            <a:ext cx="45719" cy="138499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92D050"/>
              </a:solidFill>
            </a:endParaRPr>
          </a:p>
        </p:txBody>
      </p:sp>
      <p:graphicFrame>
        <p:nvGraphicFramePr>
          <p:cNvPr id="12" name="Chart 11"/>
          <p:cNvGraphicFramePr/>
          <p:nvPr>
            <p:extLst>
              <p:ext uri="{D42A27DB-BD31-4B8C-83A1-F6EECF244321}">
                <p14:modId xmlns:p14="http://schemas.microsoft.com/office/powerpoint/2010/main" val="3537321475"/>
              </p:ext>
            </p:extLst>
          </p:nvPr>
        </p:nvGraphicFramePr>
        <p:xfrm>
          <a:off x="2052820" y="719666"/>
          <a:ext cx="8086361" cy="36424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28239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47339" y="3908984"/>
            <a:ext cx="3097323" cy="769441"/>
          </a:xfrm>
          <a:prstGeom prst="rect">
            <a:avLst/>
          </a:prstGeom>
        </p:spPr>
        <p:txBody>
          <a:bodyPr wrap="none">
            <a:spAutoFit/>
          </a:bodyPr>
          <a:lstStyle/>
          <a:p>
            <a:pPr algn="ctr"/>
            <a:r>
              <a:rPr lang="en-IN" sz="4400" b="1" dirty="0">
                <a:solidFill>
                  <a:srgbClr val="92D050"/>
                </a:solidFill>
                <a:latin typeface="+mj-lt"/>
                <a:cs typeface="Rajdhani" panose="02000000000000000000" pitchFamily="2" charset="0"/>
              </a:rPr>
              <a:t>CONCLUSION</a:t>
            </a:r>
          </a:p>
        </p:txBody>
      </p:sp>
      <p:sp>
        <p:nvSpPr>
          <p:cNvPr id="3" name="Rectangle 2"/>
          <p:cNvSpPr/>
          <p:nvPr/>
        </p:nvSpPr>
        <p:spPr>
          <a:xfrm>
            <a:off x="748748" y="4783962"/>
            <a:ext cx="10694505" cy="1384995"/>
          </a:xfrm>
          <a:prstGeom prst="rect">
            <a:avLst/>
          </a:prstGeom>
        </p:spPr>
        <p:txBody>
          <a:bodyPr wrap="square">
            <a:spAutoFit/>
          </a:bodyPr>
          <a:lstStyle/>
          <a:p>
            <a:pPr algn="ctr">
              <a:lnSpc>
                <a:spcPct val="150000"/>
              </a:lnSpc>
            </a:pPr>
            <a:r>
              <a:rPr lang="en-US" sz="1400" dirty="0">
                <a:solidFill>
                  <a:schemeClr val="bg1"/>
                </a:solidFill>
                <a:cs typeface="Baloo 2" pitchFamily="2" charset="0"/>
              </a:rPr>
              <a:t>In conclusion, </a:t>
            </a:r>
            <a:r>
              <a:rPr lang="en-US" sz="1400" b="1" dirty="0">
                <a:solidFill>
                  <a:srgbClr val="77B900"/>
                </a:solidFill>
                <a:cs typeface="Baloo 2" pitchFamily="2" charset="0"/>
              </a:rPr>
              <a:t>NVIDIA's impact </a:t>
            </a:r>
            <a:r>
              <a:rPr lang="en-US" sz="1400" dirty="0">
                <a:solidFill>
                  <a:schemeClr val="bg1"/>
                </a:solidFill>
                <a:cs typeface="Baloo 2" pitchFamily="2" charset="0"/>
              </a:rPr>
              <a:t>on the </a:t>
            </a:r>
            <a:r>
              <a:rPr lang="en-US" sz="1400" b="1" dirty="0">
                <a:solidFill>
                  <a:srgbClr val="77B900"/>
                </a:solidFill>
                <a:cs typeface="Baloo 2" pitchFamily="2" charset="0"/>
              </a:rPr>
              <a:t>technology landscape </a:t>
            </a:r>
            <a:r>
              <a:rPr lang="en-US" sz="1400" dirty="0">
                <a:solidFill>
                  <a:schemeClr val="bg1"/>
                </a:solidFill>
                <a:cs typeface="Baloo 2" pitchFamily="2" charset="0"/>
              </a:rPr>
              <a:t>is undeniable. From </a:t>
            </a:r>
            <a:r>
              <a:rPr lang="en-US" sz="1400" b="1" dirty="0">
                <a:solidFill>
                  <a:srgbClr val="77B900"/>
                </a:solidFill>
                <a:cs typeface="Baloo 2" pitchFamily="2" charset="0"/>
              </a:rPr>
              <a:t>revolutionizing gaming</a:t>
            </a:r>
            <a:r>
              <a:rPr lang="en-US" sz="1400" dirty="0">
                <a:solidFill>
                  <a:schemeClr val="bg1"/>
                </a:solidFill>
                <a:cs typeface="Baloo 2" pitchFamily="2" charset="0"/>
              </a:rPr>
              <a:t> and enabling </a:t>
            </a:r>
            <a:r>
              <a:rPr lang="en-US" sz="1400" b="1" dirty="0">
                <a:solidFill>
                  <a:srgbClr val="77B900"/>
                </a:solidFill>
                <a:cs typeface="Baloo 2" pitchFamily="2" charset="0"/>
              </a:rPr>
              <a:t>AI</a:t>
            </a:r>
            <a:r>
              <a:rPr lang="en-US" sz="1400" dirty="0">
                <a:solidFill>
                  <a:schemeClr val="bg1"/>
                </a:solidFill>
                <a:cs typeface="Baloo 2" pitchFamily="2" charset="0"/>
              </a:rPr>
              <a:t> breakthroughs to powering autonomous vehicles and advancing scientific research, the company's innovations have left an indelible mark. As we look to the future, NVIDIA's commitment to </a:t>
            </a:r>
            <a:r>
              <a:rPr lang="en-US" sz="1400" b="1" dirty="0">
                <a:solidFill>
                  <a:srgbClr val="77B900"/>
                </a:solidFill>
                <a:cs typeface="Baloo 2" pitchFamily="2" charset="0"/>
              </a:rPr>
              <a:t>pushing the boundaries </a:t>
            </a:r>
            <a:r>
              <a:rPr lang="en-US" sz="1400" dirty="0">
                <a:solidFill>
                  <a:schemeClr val="bg1"/>
                </a:solidFill>
                <a:cs typeface="Baloo 2" pitchFamily="2" charset="0"/>
              </a:rPr>
              <a:t>of technology and addressing global challenges makes it an </a:t>
            </a:r>
            <a:r>
              <a:rPr lang="en-US" sz="1400" b="1" dirty="0">
                <a:solidFill>
                  <a:srgbClr val="77B900"/>
                </a:solidFill>
                <a:cs typeface="Baloo 2" pitchFamily="2" charset="0"/>
              </a:rPr>
              <a:t>exciting entity </a:t>
            </a:r>
            <a:r>
              <a:rPr lang="en-US" sz="1400" dirty="0">
                <a:solidFill>
                  <a:schemeClr val="bg1"/>
                </a:solidFill>
                <a:cs typeface="Baloo 2" pitchFamily="2" charset="0"/>
              </a:rPr>
              <a:t>to watch and consider for </a:t>
            </a:r>
            <a:r>
              <a:rPr lang="en-US" sz="1400" b="1" dirty="0">
                <a:solidFill>
                  <a:srgbClr val="77B900"/>
                </a:solidFill>
                <a:cs typeface="Baloo 2" pitchFamily="2" charset="0"/>
              </a:rPr>
              <a:t>investment opportunities</a:t>
            </a:r>
            <a:r>
              <a:rPr lang="en-US" sz="1400" dirty="0">
                <a:solidFill>
                  <a:schemeClr val="bg1"/>
                </a:solidFill>
                <a:cs typeface="Baloo 2" pitchFamily="2" charset="0"/>
              </a:rPr>
              <a:t>.</a:t>
            </a:r>
            <a:endParaRPr lang="en-IN" sz="1400" dirty="0">
              <a:solidFill>
                <a:schemeClr val="bg1"/>
              </a:solidFill>
              <a:cs typeface="Baloo 2" pitchFamily="2" charset="0"/>
            </a:endParaRPr>
          </a:p>
        </p:txBody>
      </p:sp>
      <p:pic>
        <p:nvPicPr>
          <p:cNvPr id="48" name="Picture Placeholder 47"/>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93" b="93"/>
          <a:stretch>
            <a:fillRect/>
          </a:stretch>
        </p:blipFill>
        <p:spPr/>
      </p:pic>
      <p:pic>
        <p:nvPicPr>
          <p:cNvPr id="49" name="Picture Placeholder 48"/>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9" b="19"/>
          <a:stretch>
            <a:fillRect/>
          </a:stretch>
        </p:blipFill>
        <p:spPr/>
      </p:pic>
      <p:pic>
        <p:nvPicPr>
          <p:cNvPr id="50" name="Picture Placeholder 49"/>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t="93" b="93"/>
          <a:stretch>
            <a:fillRect/>
          </a:stretch>
        </p:blipFill>
        <p:spPr/>
      </p:pic>
      <p:pic>
        <p:nvPicPr>
          <p:cNvPr id="51" name="Picture Placeholder 50"/>
          <p:cNvPicPr>
            <a:picLocks noGrp="1" noChangeAspect="1"/>
          </p:cNvPicPr>
          <p:nvPr>
            <p:ph type="pic" sz="quarter" idx="13"/>
          </p:nvPr>
        </p:nvPicPr>
        <p:blipFill>
          <a:blip r:embed="rId5" cstate="print">
            <a:extLst>
              <a:ext uri="{28A0092B-C50C-407E-A947-70E740481C1C}">
                <a14:useLocalDpi xmlns:a14="http://schemas.microsoft.com/office/drawing/2010/main" val="0"/>
              </a:ext>
            </a:extLst>
          </a:blip>
          <a:srcRect t="19" b="19"/>
          <a:stretch>
            <a:fillRect/>
          </a:stretch>
        </p:blipFill>
        <p:spPr/>
      </p:pic>
      <p:pic>
        <p:nvPicPr>
          <p:cNvPr id="57" name="Picture Placeholder 56"/>
          <p:cNvPicPr>
            <a:picLocks noGrp="1" noChangeAspect="1"/>
          </p:cNvPicPr>
          <p:nvPr>
            <p:ph type="pic" sz="quarter" idx="14"/>
          </p:nvPr>
        </p:nvPicPr>
        <p:blipFill>
          <a:blip r:embed="rId6" cstate="print">
            <a:extLst>
              <a:ext uri="{28A0092B-C50C-407E-A947-70E740481C1C}">
                <a14:useLocalDpi xmlns:a14="http://schemas.microsoft.com/office/drawing/2010/main" val="0"/>
              </a:ext>
            </a:extLst>
          </a:blip>
          <a:srcRect t="73" b="73"/>
          <a:stretch>
            <a:fillRect/>
          </a:stretch>
        </p:blipFill>
        <p:spPr/>
      </p:pic>
      <p:pic>
        <p:nvPicPr>
          <p:cNvPr id="56" name="Picture Placeholder 55"/>
          <p:cNvPicPr>
            <a:picLocks noGrp="1" noChangeAspect="1"/>
          </p:cNvPicPr>
          <p:nvPr>
            <p:ph type="pic" sz="quarter" idx="15"/>
          </p:nvPr>
        </p:nvPicPr>
        <p:blipFill>
          <a:blip r:embed="rId7" cstate="print">
            <a:extLst>
              <a:ext uri="{28A0092B-C50C-407E-A947-70E740481C1C}">
                <a14:useLocalDpi xmlns:a14="http://schemas.microsoft.com/office/drawing/2010/main" val="0"/>
              </a:ext>
            </a:extLst>
          </a:blip>
          <a:srcRect t="93" b="93"/>
          <a:stretch>
            <a:fillRect/>
          </a:stretch>
        </p:blipFill>
        <p:spPr/>
      </p:pic>
      <p:pic>
        <p:nvPicPr>
          <p:cNvPr id="55" name="Picture Placeholder 54"/>
          <p:cNvPicPr>
            <a:picLocks noGrp="1" noChangeAspect="1"/>
          </p:cNvPicPr>
          <p:nvPr>
            <p:ph type="pic" sz="quarter" idx="16"/>
          </p:nvPr>
        </p:nvPicPr>
        <p:blipFill>
          <a:blip r:embed="rId8" cstate="print">
            <a:extLst>
              <a:ext uri="{28A0092B-C50C-407E-A947-70E740481C1C}">
                <a14:useLocalDpi xmlns:a14="http://schemas.microsoft.com/office/drawing/2010/main" val="0"/>
              </a:ext>
            </a:extLst>
          </a:blip>
          <a:srcRect t="19" b="19"/>
          <a:stretch>
            <a:fillRect/>
          </a:stretch>
        </p:blipFill>
        <p:spPr/>
      </p:pic>
      <p:pic>
        <p:nvPicPr>
          <p:cNvPr id="54" name="Picture Placeholder 53"/>
          <p:cNvPicPr>
            <a:picLocks noGrp="1" noChangeAspect="1"/>
          </p:cNvPicPr>
          <p:nvPr>
            <p:ph type="pic" sz="quarter" idx="17"/>
          </p:nvPr>
        </p:nvPicPr>
        <p:blipFill>
          <a:blip r:embed="rId9" cstate="print">
            <a:extLst>
              <a:ext uri="{28A0092B-C50C-407E-A947-70E740481C1C}">
                <a14:useLocalDpi xmlns:a14="http://schemas.microsoft.com/office/drawing/2010/main" val="0"/>
              </a:ext>
            </a:extLst>
          </a:blip>
          <a:srcRect t="19" b="19"/>
          <a:stretch>
            <a:fillRect/>
          </a:stretch>
        </p:blipFill>
        <p:spPr/>
      </p:pic>
      <p:pic>
        <p:nvPicPr>
          <p:cNvPr id="53" name="Picture Placeholder 52"/>
          <p:cNvPicPr>
            <a:picLocks noGrp="1" noChangeAspect="1"/>
          </p:cNvPicPr>
          <p:nvPr>
            <p:ph type="pic" sz="quarter" idx="18"/>
          </p:nvPr>
        </p:nvPicPr>
        <p:blipFill>
          <a:blip r:embed="rId10" cstate="print">
            <a:extLst>
              <a:ext uri="{28A0092B-C50C-407E-A947-70E740481C1C}">
                <a14:useLocalDpi xmlns:a14="http://schemas.microsoft.com/office/drawing/2010/main" val="0"/>
              </a:ext>
            </a:extLst>
          </a:blip>
          <a:srcRect t="93" b="93"/>
          <a:stretch>
            <a:fillRect/>
          </a:stretch>
        </p:blipFill>
        <p:spPr/>
      </p:pic>
      <p:pic>
        <p:nvPicPr>
          <p:cNvPr id="52" name="Picture Placeholder 51"/>
          <p:cNvPicPr>
            <a:picLocks noGrp="1" noChangeAspect="1"/>
          </p:cNvPicPr>
          <p:nvPr>
            <p:ph type="pic" sz="quarter" idx="19"/>
          </p:nvPr>
        </p:nvPicPr>
        <p:blipFill>
          <a:blip r:embed="rId11" cstate="print">
            <a:extLst>
              <a:ext uri="{28A0092B-C50C-407E-A947-70E740481C1C}">
                <a14:useLocalDpi xmlns:a14="http://schemas.microsoft.com/office/drawing/2010/main" val="0"/>
              </a:ext>
            </a:extLst>
          </a:blip>
          <a:srcRect t="93" b="93"/>
          <a:stretch>
            <a:fillRect/>
          </a:stretch>
        </p:blipFill>
        <p:spPr/>
      </p:pic>
    </p:spTree>
    <p:extLst>
      <p:ext uri="{BB962C8B-B14F-4D97-AF65-F5344CB8AC3E}">
        <p14:creationId xmlns:p14="http://schemas.microsoft.com/office/powerpoint/2010/main" val="2907171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5774" y="2410407"/>
            <a:ext cx="8220452" cy="2215991"/>
          </a:xfrm>
          <a:prstGeom prst="rect">
            <a:avLst/>
          </a:prstGeom>
          <a:noFill/>
        </p:spPr>
        <p:txBody>
          <a:bodyPr wrap="square" rtlCol="0">
            <a:spAutoFit/>
          </a:bodyPr>
          <a:lstStyle/>
          <a:p>
            <a:pPr algn="ctr"/>
            <a:r>
              <a:rPr lang="en-IN" sz="13800" b="1" dirty="0">
                <a:solidFill>
                  <a:srgbClr val="92D050"/>
                </a:solidFill>
                <a:latin typeface="+mj-lt"/>
                <a:cs typeface="Rajdhani" panose="02000000000000000000" pitchFamily="2" charset="0"/>
              </a:rPr>
              <a:t>THANK YOU</a:t>
            </a:r>
          </a:p>
        </p:txBody>
      </p:sp>
    </p:spTree>
    <p:extLst>
      <p:ext uri="{BB962C8B-B14F-4D97-AF65-F5344CB8AC3E}">
        <p14:creationId xmlns:p14="http://schemas.microsoft.com/office/powerpoint/2010/main" val="412075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699A5488-BFA2-50F7-3C01-2CEA3FD3BCD5}"/>
              </a:ext>
            </a:extLst>
          </p:cNvPr>
          <p:cNvSpPr txBox="1"/>
          <p:nvPr/>
        </p:nvSpPr>
        <p:spPr>
          <a:xfrm>
            <a:off x="2373775" y="982768"/>
            <a:ext cx="7444450" cy="769441"/>
          </a:xfrm>
          <a:prstGeom prst="rect">
            <a:avLst/>
          </a:prstGeom>
          <a:no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400" b="1" dirty="0">
                <a:solidFill>
                  <a:srgbClr val="92D050"/>
                </a:solidFill>
                <a:latin typeface="Product Sans" panose="020B0403030502040203" pitchFamily="34" charset="0"/>
                <a:ea typeface="Inter" panose="02000503000000020004" pitchFamily="50" charset="0"/>
                <a:cs typeface="Inter" panose="02000503000000020004" pitchFamily="50" charset="0"/>
              </a:rPr>
              <a:t>Instructions for use</a:t>
            </a:r>
            <a:endParaRPr lang="en-GB" sz="4400" b="1" dirty="0">
              <a:solidFill>
                <a:srgbClr val="92D050"/>
              </a:solidFill>
              <a:latin typeface="Product Sans" panose="020B0403030502040203" pitchFamily="34" charset="0"/>
              <a:ea typeface="Inter" panose="02000503000000020004" pitchFamily="50" charset="0"/>
              <a:cs typeface="Inter" panose="02000503000000020004" pitchFamily="50" charset="0"/>
            </a:endParaRPr>
          </a:p>
        </p:txBody>
      </p:sp>
      <p:sp>
        <p:nvSpPr>
          <p:cNvPr id="3" name="TextBox 5">
            <a:extLst>
              <a:ext uri="{FF2B5EF4-FFF2-40B4-BE49-F238E27FC236}">
                <a16:creationId xmlns:a16="http://schemas.microsoft.com/office/drawing/2014/main" id="{C22FBF9F-24A3-C68A-B293-7C1E3F10BB00}"/>
              </a:ext>
            </a:extLst>
          </p:cNvPr>
          <p:cNvSpPr txBox="1"/>
          <p:nvPr/>
        </p:nvSpPr>
        <p:spPr>
          <a:xfrm>
            <a:off x="4241800" y="2802760"/>
            <a:ext cx="3708401" cy="338554"/>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bg1"/>
                </a:solidFill>
                <a:latin typeface="Product Sans" panose="020B0403030502040203" pitchFamily="34" charset="0"/>
                <a:ea typeface="Roboto" panose="02000000000000000000" pitchFamily="2" charset="0"/>
                <a:cs typeface="Roboto" panose="02000000000000000000" pitchFamily="2" charset="0"/>
              </a:rPr>
              <a:t>What you are allowed to do :</a:t>
            </a:r>
            <a:endParaRPr lang="en-GB" sz="1600" b="1" dirty="0">
              <a:solidFill>
                <a:schemeClr val="bg1"/>
              </a:solidFill>
              <a:latin typeface="Product Sans" panose="020B0403030502040203" pitchFamily="34" charset="0"/>
              <a:ea typeface="Roboto" panose="02000000000000000000" pitchFamily="2" charset="0"/>
              <a:cs typeface="Roboto" panose="02000000000000000000" pitchFamily="2" charset="0"/>
            </a:endParaRPr>
          </a:p>
        </p:txBody>
      </p:sp>
      <p:sp>
        <p:nvSpPr>
          <p:cNvPr id="4" name="TextBox 6">
            <a:extLst>
              <a:ext uri="{FF2B5EF4-FFF2-40B4-BE49-F238E27FC236}">
                <a16:creationId xmlns:a16="http://schemas.microsoft.com/office/drawing/2014/main" id="{0110226E-AD00-8D1D-C5FE-5B4B7981BC04}"/>
              </a:ext>
            </a:extLst>
          </p:cNvPr>
          <p:cNvSpPr txBox="1"/>
          <p:nvPr/>
        </p:nvSpPr>
        <p:spPr>
          <a:xfrm>
            <a:off x="3147450" y="3131637"/>
            <a:ext cx="5897100" cy="613951"/>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Modify this template</a:t>
            </a:r>
          </a:p>
          <a:p>
            <a:pPr algn="ctr">
              <a:lnSpc>
                <a:spcPct val="150000"/>
              </a:lnSpc>
            </a:pP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Use it for personal or commercial projects</a:t>
            </a:r>
            <a:endParaRPr lang="en-GB" sz="1200" dirty="0">
              <a:solidFill>
                <a:schemeClr val="bg1"/>
              </a:solidFill>
              <a:latin typeface="Product Sans" panose="020B0403030502040203" pitchFamily="34" charset="0"/>
              <a:ea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A889F609-EDBE-3D97-43C9-7449B4E0A162}"/>
              </a:ext>
            </a:extLst>
          </p:cNvPr>
          <p:cNvSpPr txBox="1"/>
          <p:nvPr/>
        </p:nvSpPr>
        <p:spPr>
          <a:xfrm>
            <a:off x="3147450" y="2108386"/>
            <a:ext cx="5897100" cy="338554"/>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Product Sans" panose="020B0403030502040203" pitchFamily="34" charset="0"/>
                <a:ea typeface="Roboto" panose="02000000000000000000" pitchFamily="2" charset="0"/>
                <a:cs typeface="Roboto" panose="02000000000000000000" pitchFamily="2" charset="0"/>
              </a:rPr>
              <a:t>You must credit </a:t>
            </a:r>
            <a:r>
              <a:rPr lang="en-US" sz="1600" dirty="0" err="1">
                <a:solidFill>
                  <a:schemeClr val="bg1"/>
                </a:solidFill>
                <a:latin typeface="Product Sans" panose="020B0403030502040203" pitchFamily="34" charset="0"/>
                <a:ea typeface="Roboto" panose="02000000000000000000" pitchFamily="2" charset="0"/>
                <a:cs typeface="Roboto" panose="02000000000000000000" pitchFamily="2" charset="0"/>
              </a:rPr>
              <a:t>Slidechef</a:t>
            </a:r>
            <a:r>
              <a:rPr lang="en-US" sz="1600" dirty="0">
                <a:solidFill>
                  <a:schemeClr val="bg1"/>
                </a:solidFill>
                <a:latin typeface="Product Sans" panose="020B0403030502040203" pitchFamily="34" charset="0"/>
                <a:ea typeface="Roboto" panose="02000000000000000000" pitchFamily="2" charset="0"/>
                <a:cs typeface="Roboto" panose="02000000000000000000" pitchFamily="2" charset="0"/>
              </a:rPr>
              <a:t> in order to use this template</a:t>
            </a:r>
            <a:endParaRPr lang="en-GB" sz="1600" dirty="0">
              <a:solidFill>
                <a:schemeClr val="bg1"/>
              </a:solidFill>
              <a:latin typeface="Product Sans" panose="020B0403030502040203" pitchFamily="34" charset="0"/>
              <a:ea typeface="Roboto" panose="02000000000000000000" pitchFamily="2" charset="0"/>
              <a:cs typeface="Roboto" panose="02000000000000000000" pitchFamily="2" charset="0"/>
            </a:endParaRPr>
          </a:p>
        </p:txBody>
      </p:sp>
      <p:sp>
        <p:nvSpPr>
          <p:cNvPr id="6" name="TextBox 5">
            <a:extLst>
              <a:ext uri="{FF2B5EF4-FFF2-40B4-BE49-F238E27FC236}">
                <a16:creationId xmlns:a16="http://schemas.microsoft.com/office/drawing/2014/main" id="{B9BC379F-D48C-06BF-3E54-6B32F75DE2C0}"/>
              </a:ext>
            </a:extLst>
          </p:cNvPr>
          <p:cNvSpPr txBox="1"/>
          <p:nvPr/>
        </p:nvSpPr>
        <p:spPr>
          <a:xfrm>
            <a:off x="4180682" y="4101407"/>
            <a:ext cx="3830637" cy="338554"/>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bg1"/>
                </a:solidFill>
                <a:latin typeface="Product Sans" panose="020B0403030502040203" pitchFamily="34" charset="0"/>
                <a:ea typeface="Roboto" panose="02000000000000000000" pitchFamily="2" charset="0"/>
                <a:cs typeface="Roboto" panose="02000000000000000000" pitchFamily="2" charset="0"/>
              </a:rPr>
              <a:t>What you are not allowed to do :</a:t>
            </a:r>
            <a:endParaRPr lang="en-GB" sz="1600" b="1" dirty="0">
              <a:solidFill>
                <a:schemeClr val="bg1"/>
              </a:solidFill>
              <a:latin typeface="Product Sans" panose="020B0403030502040203" pitchFamily="34"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996EF6C0-BF06-8945-6458-BB497F2A3110}"/>
              </a:ext>
            </a:extLst>
          </p:cNvPr>
          <p:cNvSpPr txBox="1"/>
          <p:nvPr/>
        </p:nvSpPr>
        <p:spPr>
          <a:xfrm>
            <a:off x="3147450" y="4430285"/>
            <a:ext cx="5897100" cy="1444947"/>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Offer </a:t>
            </a:r>
            <a:r>
              <a:rPr lang="en-US" sz="1200" dirty="0" err="1">
                <a:solidFill>
                  <a:schemeClr val="bg1"/>
                </a:solidFill>
                <a:latin typeface="Product Sans" panose="020B0403030502040203" pitchFamily="34" charset="0"/>
                <a:ea typeface="Roboto" panose="02000000000000000000" pitchFamily="2" charset="0"/>
                <a:cs typeface="Roboto" panose="02000000000000000000" pitchFamily="2" charset="0"/>
              </a:rPr>
              <a:t>Slidechef</a:t>
            </a: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 templates for download</a:t>
            </a:r>
          </a:p>
          <a:p>
            <a:pPr algn="ctr">
              <a:lnSpc>
                <a:spcPct val="150000"/>
              </a:lnSpc>
            </a:pP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Sublicense, sell or rent any </a:t>
            </a:r>
            <a:r>
              <a:rPr lang="en-US" sz="1200" dirty="0" err="1">
                <a:solidFill>
                  <a:schemeClr val="bg1"/>
                </a:solidFill>
                <a:latin typeface="Product Sans" panose="020B0403030502040203" pitchFamily="34" charset="0"/>
                <a:ea typeface="Roboto" panose="02000000000000000000" pitchFamily="2" charset="0"/>
                <a:cs typeface="Roboto" panose="02000000000000000000" pitchFamily="2" charset="0"/>
              </a:rPr>
              <a:t>Slidechef</a:t>
            </a: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 content</a:t>
            </a:r>
          </a:p>
          <a:p>
            <a:pPr algn="ctr">
              <a:lnSpc>
                <a:spcPct val="150000"/>
              </a:lnSpc>
            </a:pP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Distribute </a:t>
            </a:r>
            <a:r>
              <a:rPr lang="en-US" sz="1200" dirty="0" err="1">
                <a:solidFill>
                  <a:schemeClr val="bg1"/>
                </a:solidFill>
                <a:latin typeface="Product Sans" panose="020B0403030502040203" pitchFamily="34" charset="0"/>
                <a:ea typeface="Roboto" panose="02000000000000000000" pitchFamily="2" charset="0"/>
                <a:cs typeface="Roboto" panose="02000000000000000000" pitchFamily="2" charset="0"/>
              </a:rPr>
              <a:t>Slidechef</a:t>
            </a: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 content unless it has been authorized</a:t>
            </a:r>
          </a:p>
          <a:p>
            <a:pPr algn="ctr">
              <a:lnSpc>
                <a:spcPct val="150000"/>
              </a:lnSpc>
            </a:pP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Include </a:t>
            </a:r>
            <a:r>
              <a:rPr lang="en-US" sz="1200" dirty="0" err="1">
                <a:solidFill>
                  <a:schemeClr val="bg1"/>
                </a:solidFill>
                <a:latin typeface="Product Sans" panose="020B0403030502040203" pitchFamily="34" charset="0"/>
                <a:ea typeface="Roboto" panose="02000000000000000000" pitchFamily="2" charset="0"/>
                <a:cs typeface="Roboto" panose="02000000000000000000" pitchFamily="2" charset="0"/>
              </a:rPr>
              <a:t>Slidechef</a:t>
            </a: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 content in an online or offline file</a:t>
            </a:r>
          </a:p>
          <a:p>
            <a:pPr algn="ctr">
              <a:lnSpc>
                <a:spcPct val="150000"/>
              </a:lnSpc>
            </a:pP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Acquire the copyright of </a:t>
            </a:r>
            <a:r>
              <a:rPr lang="en-US" sz="1200" dirty="0" err="1">
                <a:solidFill>
                  <a:schemeClr val="bg1"/>
                </a:solidFill>
                <a:latin typeface="Product Sans" panose="020B0403030502040203" pitchFamily="34" charset="0"/>
                <a:ea typeface="Roboto" panose="02000000000000000000" pitchFamily="2" charset="0"/>
                <a:cs typeface="Roboto" panose="02000000000000000000" pitchFamily="2" charset="0"/>
              </a:rPr>
              <a:t>Slidechef</a:t>
            </a: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 content</a:t>
            </a:r>
          </a:p>
        </p:txBody>
      </p:sp>
    </p:spTree>
    <p:extLst>
      <p:ext uri="{BB962C8B-B14F-4D97-AF65-F5344CB8AC3E}">
        <p14:creationId xmlns:p14="http://schemas.microsoft.com/office/powerpoint/2010/main" val="1648930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Icon&#10;&#10;Description automatically generated">
            <a:extLst>
              <a:ext uri="{FF2B5EF4-FFF2-40B4-BE49-F238E27FC236}">
                <a16:creationId xmlns:a16="http://schemas.microsoft.com/office/drawing/2014/main" id="{A723B636-8D68-8EF6-37E6-63D88DAD7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0832" y="2886075"/>
            <a:ext cx="1085850"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937E056-4A04-1950-00EC-EF2B7B10F271}"/>
              </a:ext>
            </a:extLst>
          </p:cNvPr>
          <p:cNvSpPr txBox="1"/>
          <p:nvPr/>
        </p:nvSpPr>
        <p:spPr>
          <a:xfrm>
            <a:off x="5426869" y="3075057"/>
            <a:ext cx="2654300" cy="707886"/>
          </a:xfrm>
          <a:prstGeom prst="rect">
            <a:avLst/>
          </a:prstGeom>
          <a:noFill/>
          <a:effectLst/>
        </p:spPr>
        <p:txBody>
          <a:bodyPr wrap="square" rtlCol="0">
            <a:spAutoFit/>
          </a:bodyPr>
          <a:lstStyle/>
          <a:p>
            <a:r>
              <a:rPr lang="en-IN" sz="4000" b="0" i="0" u="sng" strike="noStrike" dirty="0">
                <a:solidFill>
                  <a:srgbClr val="92D050"/>
                </a:solidFill>
                <a:effectLst/>
                <a:latin typeface="Product Sans"/>
                <a:hlinkClick r:id="rId3">
                  <a:extLst>
                    <a:ext uri="{A12FA001-AC4F-418D-AE19-62706E023703}">
                      <ahyp:hlinkClr xmlns:ahyp="http://schemas.microsoft.com/office/drawing/2018/hyperlinkcolor" val="tx"/>
                    </a:ext>
                  </a:extLst>
                </a:hlinkClick>
              </a:rPr>
              <a:t>Slide Chef</a:t>
            </a:r>
            <a:endParaRPr lang="en-IN" sz="4000" dirty="0">
              <a:solidFill>
                <a:srgbClr val="92D050"/>
              </a:solidFill>
            </a:endParaRPr>
          </a:p>
        </p:txBody>
      </p:sp>
    </p:spTree>
    <p:extLst>
      <p:ext uri="{BB962C8B-B14F-4D97-AF65-F5344CB8AC3E}">
        <p14:creationId xmlns:p14="http://schemas.microsoft.com/office/powerpoint/2010/main" val="1724387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7250" y="2796063"/>
            <a:ext cx="10477501" cy="2031325"/>
          </a:xfrm>
          <a:prstGeom prst="rect">
            <a:avLst/>
          </a:prstGeom>
        </p:spPr>
        <p:txBody>
          <a:bodyPr wrap="square">
            <a:spAutoFit/>
          </a:bodyPr>
          <a:lstStyle/>
          <a:p>
            <a:pPr algn="ctr">
              <a:lnSpc>
                <a:spcPct val="150000"/>
              </a:lnSpc>
            </a:pPr>
            <a:r>
              <a:rPr lang="en-US" sz="1400" i="0" dirty="0">
                <a:solidFill>
                  <a:schemeClr val="bg1"/>
                </a:solidFill>
                <a:effectLst/>
                <a:cs typeface="Baloo 2" pitchFamily="2" charset="0"/>
              </a:rPr>
              <a:t>Ladies and gentlemen, welcome to our presentation on </a:t>
            </a:r>
            <a:r>
              <a:rPr lang="en-US" sz="1400" b="1" i="0" dirty="0">
                <a:solidFill>
                  <a:srgbClr val="77B900"/>
                </a:solidFill>
                <a:effectLst/>
                <a:cs typeface="Baloo 2" pitchFamily="2" charset="0"/>
              </a:rPr>
              <a:t>NVIDIA Corporation</a:t>
            </a:r>
            <a:r>
              <a:rPr lang="en-US" sz="1400" i="0" dirty="0">
                <a:solidFill>
                  <a:schemeClr val="bg1"/>
                </a:solidFill>
                <a:effectLst/>
                <a:cs typeface="Baloo 2" pitchFamily="2" charset="0"/>
              </a:rPr>
              <a:t>. In the next 14 pages, we will explore how </a:t>
            </a:r>
            <a:r>
              <a:rPr lang="en-US" sz="1400" b="1" i="0" dirty="0">
                <a:solidFill>
                  <a:srgbClr val="77B900"/>
                </a:solidFill>
                <a:effectLst/>
                <a:cs typeface="Baloo 2" pitchFamily="2" charset="0"/>
              </a:rPr>
              <a:t>NVIDIA</a:t>
            </a:r>
            <a:r>
              <a:rPr lang="en-US" sz="1400" i="0" dirty="0">
                <a:solidFill>
                  <a:schemeClr val="bg1"/>
                </a:solidFill>
                <a:effectLst/>
                <a:cs typeface="Baloo 2" pitchFamily="2" charset="0"/>
              </a:rPr>
              <a:t> has transformed the world of computing through its innovations. From its founding and key product lines to its profound impact on gaming, AI, autonomous vehicles, and high-performance computing, we'll provide a comprehensive view of </a:t>
            </a:r>
            <a:r>
              <a:rPr lang="en-US" sz="1400" b="1" i="0" dirty="0">
                <a:solidFill>
                  <a:srgbClr val="77B900"/>
                </a:solidFill>
                <a:effectLst/>
                <a:cs typeface="Baloo 2" pitchFamily="2" charset="0"/>
              </a:rPr>
              <a:t>NVIDIA's journey</a:t>
            </a:r>
            <a:r>
              <a:rPr lang="en-US" sz="1400" i="0" dirty="0">
                <a:solidFill>
                  <a:schemeClr val="bg1"/>
                </a:solidFill>
                <a:effectLst/>
                <a:cs typeface="Baloo 2" pitchFamily="2" charset="0"/>
              </a:rPr>
              <a:t>. Whether you're an investor, tech enthusiast, or simply curious about one of the most influential tech companies, this presentation will offer insights into </a:t>
            </a:r>
            <a:r>
              <a:rPr lang="en-US" sz="1400" b="1" i="0" dirty="0">
                <a:solidFill>
                  <a:srgbClr val="77B900"/>
                </a:solidFill>
                <a:effectLst/>
                <a:cs typeface="Baloo 2" pitchFamily="2" charset="0"/>
              </a:rPr>
              <a:t>NVIDIA's history, financial highlights, market position, and exciting future innovations</a:t>
            </a:r>
            <a:r>
              <a:rPr lang="en-US" sz="1400" i="0" dirty="0">
                <a:solidFill>
                  <a:schemeClr val="bg1"/>
                </a:solidFill>
                <a:effectLst/>
                <a:cs typeface="Baloo 2" pitchFamily="2" charset="0"/>
              </a:rPr>
              <a:t>. Let's begin our exploration of NVIDIA's remarkable contributions to the world of technology.</a:t>
            </a:r>
            <a:endParaRPr lang="en-IN" sz="1400" dirty="0">
              <a:solidFill>
                <a:schemeClr val="bg1"/>
              </a:solidFill>
              <a:cs typeface="Baloo 2" pitchFamily="2" charset="0"/>
            </a:endParaRPr>
          </a:p>
        </p:txBody>
      </p:sp>
      <p:sp>
        <p:nvSpPr>
          <p:cNvPr id="3" name="Rectangle 2"/>
          <p:cNvSpPr/>
          <p:nvPr/>
        </p:nvSpPr>
        <p:spPr>
          <a:xfrm>
            <a:off x="4341353" y="2030612"/>
            <a:ext cx="3509294" cy="769441"/>
          </a:xfrm>
          <a:prstGeom prst="rect">
            <a:avLst/>
          </a:prstGeom>
        </p:spPr>
        <p:txBody>
          <a:bodyPr wrap="none">
            <a:spAutoFit/>
          </a:bodyPr>
          <a:lstStyle/>
          <a:p>
            <a:pPr algn="ctr"/>
            <a:r>
              <a:rPr lang="en-IN" sz="4400" b="1" i="0" dirty="0">
                <a:solidFill>
                  <a:srgbClr val="92D050"/>
                </a:solidFill>
                <a:effectLst/>
                <a:latin typeface="+mj-lt"/>
                <a:cs typeface="Rajdhani" panose="02000000000000000000" pitchFamily="2" charset="0"/>
              </a:rPr>
              <a:t>INTRODUCTION</a:t>
            </a:r>
            <a:endParaRPr lang="en-IN" sz="4400" dirty="0">
              <a:solidFill>
                <a:srgbClr val="92D050"/>
              </a:solidFill>
              <a:latin typeface="+mj-lt"/>
              <a:cs typeface="Rajdhani" panose="02000000000000000000" pitchFamily="2" charset="0"/>
            </a:endParaRPr>
          </a:p>
        </p:txBody>
      </p:sp>
    </p:spTree>
    <p:extLst>
      <p:ext uri="{BB962C8B-B14F-4D97-AF65-F5344CB8AC3E}">
        <p14:creationId xmlns:p14="http://schemas.microsoft.com/office/powerpoint/2010/main" val="3789402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44848" y="815662"/>
            <a:ext cx="4902304" cy="769441"/>
          </a:xfrm>
          <a:prstGeom prst="rect">
            <a:avLst/>
          </a:prstGeom>
        </p:spPr>
        <p:txBody>
          <a:bodyPr wrap="none">
            <a:spAutoFit/>
          </a:bodyPr>
          <a:lstStyle/>
          <a:p>
            <a:pPr algn="ctr"/>
            <a:r>
              <a:rPr lang="en-IN" sz="4400" b="1" i="0" dirty="0">
                <a:solidFill>
                  <a:srgbClr val="92D050"/>
                </a:solidFill>
                <a:effectLst/>
                <a:latin typeface="+mj-lt"/>
                <a:cs typeface="Rajdhani" panose="02000000000000000000" pitchFamily="2" charset="0"/>
              </a:rPr>
              <a:t>OVERVIEW OF NVIDIA</a:t>
            </a:r>
            <a:endParaRPr lang="en-IN" sz="4400" dirty="0">
              <a:solidFill>
                <a:srgbClr val="92D050"/>
              </a:solidFill>
              <a:latin typeface="+mj-lt"/>
              <a:cs typeface="Rajdhani" panose="02000000000000000000" pitchFamily="2" charset="0"/>
            </a:endParaRPr>
          </a:p>
        </p:txBody>
      </p:sp>
      <p:sp>
        <p:nvSpPr>
          <p:cNvPr id="3" name="Rectangle 2"/>
          <p:cNvSpPr/>
          <p:nvPr/>
        </p:nvSpPr>
        <p:spPr>
          <a:xfrm>
            <a:off x="1011759" y="4654767"/>
            <a:ext cx="10168482" cy="1681229"/>
          </a:xfrm>
          <a:prstGeom prst="rect">
            <a:avLst/>
          </a:prstGeom>
        </p:spPr>
        <p:txBody>
          <a:bodyPr wrap="square">
            <a:spAutoFit/>
          </a:bodyPr>
          <a:lstStyle/>
          <a:p>
            <a:pPr algn="ctr">
              <a:lnSpc>
                <a:spcPct val="150000"/>
              </a:lnSpc>
            </a:pPr>
            <a:r>
              <a:rPr lang="en-US" sz="1400" b="1" dirty="0">
                <a:solidFill>
                  <a:srgbClr val="77B900"/>
                </a:solidFill>
                <a:cs typeface="Baloo 2" pitchFamily="2" charset="0"/>
              </a:rPr>
              <a:t>NVIDIA Corporation</a:t>
            </a:r>
            <a:r>
              <a:rPr lang="en-US" sz="1400" dirty="0">
                <a:solidFill>
                  <a:schemeClr val="bg1"/>
                </a:solidFill>
                <a:cs typeface="Baloo 2" pitchFamily="2" charset="0"/>
              </a:rPr>
              <a:t>, based in Santa Clara, California, is a globally renowned technology company. Founded in </a:t>
            </a:r>
            <a:r>
              <a:rPr lang="en-US" sz="1400" b="1" dirty="0">
                <a:solidFill>
                  <a:srgbClr val="77B900"/>
                </a:solidFill>
                <a:cs typeface="Baloo 2" pitchFamily="2" charset="0"/>
              </a:rPr>
              <a:t>1993</a:t>
            </a:r>
            <a:r>
              <a:rPr lang="en-US" sz="1400" dirty="0">
                <a:solidFill>
                  <a:schemeClr val="bg1"/>
                </a:solidFill>
                <a:cs typeface="Baloo 2" pitchFamily="2" charset="0"/>
              </a:rPr>
              <a:t> by </a:t>
            </a:r>
            <a:r>
              <a:rPr lang="en-US" sz="1400" b="1" dirty="0">
                <a:solidFill>
                  <a:srgbClr val="77B900"/>
                </a:solidFill>
                <a:cs typeface="Baloo 2" pitchFamily="2" charset="0"/>
              </a:rPr>
              <a:t>Jensen Huang</a:t>
            </a:r>
            <a:r>
              <a:rPr lang="en-US" sz="1400" dirty="0">
                <a:solidFill>
                  <a:srgbClr val="77B900"/>
                </a:solidFill>
                <a:cs typeface="Baloo 2" pitchFamily="2" charset="0"/>
              </a:rPr>
              <a:t>,</a:t>
            </a:r>
            <a:r>
              <a:rPr lang="en-US" sz="1400" b="1" dirty="0">
                <a:solidFill>
                  <a:srgbClr val="77B900"/>
                </a:solidFill>
                <a:cs typeface="Baloo 2" pitchFamily="2" charset="0"/>
              </a:rPr>
              <a:t> Chris </a:t>
            </a:r>
            <a:r>
              <a:rPr lang="en-US" sz="1400" b="1" dirty="0" err="1">
                <a:solidFill>
                  <a:srgbClr val="77B900"/>
                </a:solidFill>
                <a:cs typeface="Baloo 2" pitchFamily="2" charset="0"/>
              </a:rPr>
              <a:t>Malachowsky</a:t>
            </a:r>
            <a:r>
              <a:rPr lang="en-US" sz="1400" dirty="0">
                <a:solidFill>
                  <a:schemeClr val="bg1"/>
                </a:solidFill>
                <a:cs typeface="Baloo 2" pitchFamily="2" charset="0"/>
              </a:rPr>
              <a:t>, and </a:t>
            </a:r>
            <a:r>
              <a:rPr lang="en-US" sz="1400" b="1" dirty="0">
                <a:solidFill>
                  <a:srgbClr val="77B900"/>
                </a:solidFill>
                <a:cs typeface="Baloo 2" pitchFamily="2" charset="0"/>
              </a:rPr>
              <a:t>Curtis </a:t>
            </a:r>
            <a:r>
              <a:rPr lang="en-US" sz="1400" b="1" dirty="0" err="1">
                <a:solidFill>
                  <a:srgbClr val="77B900"/>
                </a:solidFill>
                <a:cs typeface="Baloo 2" pitchFamily="2" charset="0"/>
              </a:rPr>
              <a:t>Priem</a:t>
            </a:r>
            <a:r>
              <a:rPr lang="en-US" sz="1400" b="1" dirty="0">
                <a:solidFill>
                  <a:schemeClr val="bg1"/>
                </a:solidFill>
                <a:cs typeface="Baloo 2" pitchFamily="2" charset="0"/>
              </a:rPr>
              <a:t> </a:t>
            </a:r>
            <a:r>
              <a:rPr lang="en-US" sz="1400" dirty="0">
                <a:solidFill>
                  <a:schemeClr val="bg1"/>
                </a:solidFill>
                <a:cs typeface="Baloo 2" pitchFamily="2" charset="0"/>
              </a:rPr>
              <a:t>NVIDIA has become a key player in the tech industry. The company's primary mission is to "be the computing platform that powers the world's artificial intelligence (AI) and scientific breakthroughs." NVIDIA is synonymous with Graphics Processing Units (</a:t>
            </a:r>
            <a:r>
              <a:rPr lang="en-US" sz="1400" b="1" dirty="0">
                <a:solidFill>
                  <a:srgbClr val="77B900"/>
                </a:solidFill>
                <a:cs typeface="Baloo 2" pitchFamily="2" charset="0"/>
              </a:rPr>
              <a:t>GPUs</a:t>
            </a:r>
            <a:r>
              <a:rPr lang="en-US" sz="1400" dirty="0">
                <a:solidFill>
                  <a:schemeClr val="bg1"/>
                </a:solidFill>
                <a:cs typeface="Baloo 2" pitchFamily="2" charset="0"/>
              </a:rPr>
              <a:t>) and is widely recognized for its innovations in the GPU market, which extend beyond gaming to applications like AI, data centers, and autonomous vehicles.</a:t>
            </a:r>
            <a:endParaRPr lang="en-IN" sz="1400" dirty="0">
              <a:solidFill>
                <a:schemeClr val="bg1"/>
              </a:solidFill>
              <a:cs typeface="Baloo 2" pitchFamily="2" charset="0"/>
            </a:endParaRPr>
          </a:p>
        </p:txBody>
      </p:sp>
      <p:pic>
        <p:nvPicPr>
          <p:cNvPr id="6" name="Picture Placeholder 5" descr="A computer monitor with a screen showing a video game&#10;&#10;Description automatically generated">
            <a:extLst>
              <a:ext uri="{FF2B5EF4-FFF2-40B4-BE49-F238E27FC236}">
                <a16:creationId xmlns:a16="http://schemas.microsoft.com/office/drawing/2014/main" id="{CB6B4902-BF85-0FA9-560C-7496407DAB9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5" b="25"/>
          <a:stretch>
            <a:fillRect/>
          </a:stretch>
        </p:blipFill>
        <p:spPr/>
      </p:pic>
    </p:spTree>
    <p:extLst>
      <p:ext uri="{BB962C8B-B14F-4D97-AF65-F5344CB8AC3E}">
        <p14:creationId xmlns:p14="http://schemas.microsoft.com/office/powerpoint/2010/main" val="2118179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in a black leather jacket&#10;&#10;Description automatically generated">
            <a:extLst>
              <a:ext uri="{FF2B5EF4-FFF2-40B4-BE49-F238E27FC236}">
                <a16:creationId xmlns:a16="http://schemas.microsoft.com/office/drawing/2014/main" id="{AD506E7D-3C73-F20C-19E8-5DD97070FB7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08" r="208"/>
          <a:stretch>
            <a:fillRect/>
          </a:stretch>
        </p:blipFill>
        <p:spPr/>
      </p:pic>
      <p:sp>
        <p:nvSpPr>
          <p:cNvPr id="3" name="Rectangle 2"/>
          <p:cNvSpPr/>
          <p:nvPr/>
        </p:nvSpPr>
        <p:spPr>
          <a:xfrm>
            <a:off x="839788" y="5139589"/>
            <a:ext cx="10512425" cy="1061829"/>
          </a:xfrm>
          <a:prstGeom prst="rect">
            <a:avLst/>
          </a:prstGeom>
        </p:spPr>
        <p:txBody>
          <a:bodyPr wrap="square">
            <a:spAutoFit/>
          </a:bodyPr>
          <a:lstStyle/>
          <a:p>
            <a:pPr algn="ctr">
              <a:lnSpc>
                <a:spcPct val="150000"/>
              </a:lnSpc>
            </a:pPr>
            <a:r>
              <a:rPr lang="en-US" sz="1400" dirty="0">
                <a:solidFill>
                  <a:schemeClr val="bg1"/>
                </a:solidFill>
                <a:cs typeface="Baloo 2" pitchFamily="2" charset="0"/>
              </a:rPr>
              <a:t>NVIDIA's journey began with its three co-founders - </a:t>
            </a:r>
            <a:r>
              <a:rPr lang="en-US" sz="1400" b="1" dirty="0">
                <a:solidFill>
                  <a:srgbClr val="77B900"/>
                </a:solidFill>
                <a:cs typeface="Baloo 2" pitchFamily="2" charset="0"/>
              </a:rPr>
              <a:t>Jensen Huang</a:t>
            </a:r>
            <a:r>
              <a:rPr lang="en-US" sz="1400" dirty="0">
                <a:solidFill>
                  <a:schemeClr val="bg1"/>
                </a:solidFill>
                <a:cs typeface="Baloo 2" pitchFamily="2" charset="0"/>
              </a:rPr>
              <a:t>, who is still the </a:t>
            </a:r>
            <a:r>
              <a:rPr lang="en-US" sz="1400" b="1" dirty="0">
                <a:solidFill>
                  <a:srgbClr val="77B900"/>
                </a:solidFill>
                <a:cs typeface="Baloo 2" pitchFamily="2" charset="0"/>
              </a:rPr>
              <a:t>CEO</a:t>
            </a:r>
            <a:r>
              <a:rPr lang="en-US" sz="1400" dirty="0">
                <a:solidFill>
                  <a:schemeClr val="bg1"/>
                </a:solidFill>
                <a:cs typeface="Baloo 2" pitchFamily="2" charset="0"/>
              </a:rPr>
              <a:t> today, Chris </a:t>
            </a:r>
            <a:r>
              <a:rPr lang="en-US" sz="1400" dirty="0" err="1">
                <a:solidFill>
                  <a:schemeClr val="bg1"/>
                </a:solidFill>
                <a:cs typeface="Baloo 2" pitchFamily="2" charset="0"/>
              </a:rPr>
              <a:t>Malachowsky</a:t>
            </a:r>
            <a:r>
              <a:rPr lang="en-US" sz="1400" dirty="0">
                <a:solidFill>
                  <a:schemeClr val="bg1"/>
                </a:solidFill>
                <a:cs typeface="Baloo 2" pitchFamily="2" charset="0"/>
              </a:rPr>
              <a:t>, and Curtis </a:t>
            </a:r>
            <a:r>
              <a:rPr lang="en-US" sz="1400" dirty="0" err="1">
                <a:solidFill>
                  <a:schemeClr val="bg1"/>
                </a:solidFill>
                <a:cs typeface="Baloo 2" pitchFamily="2" charset="0"/>
              </a:rPr>
              <a:t>Priem</a:t>
            </a:r>
            <a:r>
              <a:rPr lang="en-US" sz="1400" dirty="0">
                <a:solidFill>
                  <a:schemeClr val="bg1"/>
                </a:solidFill>
                <a:cs typeface="Baloo 2" pitchFamily="2" charset="0"/>
              </a:rPr>
              <a:t>. The company's early focus was on producing </a:t>
            </a:r>
            <a:r>
              <a:rPr lang="en-US" sz="1400" b="1" dirty="0">
                <a:solidFill>
                  <a:srgbClr val="77B900"/>
                </a:solidFill>
                <a:cs typeface="Baloo 2" pitchFamily="2" charset="0"/>
              </a:rPr>
              <a:t>high-performance GPUs </a:t>
            </a:r>
            <a:r>
              <a:rPr lang="en-US" sz="1400" dirty="0">
                <a:solidFill>
                  <a:schemeClr val="bg1"/>
                </a:solidFill>
                <a:cs typeface="Baloo 2" pitchFamily="2" charset="0"/>
              </a:rPr>
              <a:t>for the gaming and computer graphics market. One of their first products was the </a:t>
            </a:r>
            <a:r>
              <a:rPr lang="en-US" sz="1400" b="1" dirty="0">
                <a:solidFill>
                  <a:srgbClr val="77B900"/>
                </a:solidFill>
                <a:cs typeface="Baloo 2" pitchFamily="2" charset="0"/>
              </a:rPr>
              <a:t>NV1 graphics card</a:t>
            </a:r>
            <a:r>
              <a:rPr lang="en-US" sz="1400" dirty="0">
                <a:solidFill>
                  <a:schemeClr val="bg1"/>
                </a:solidFill>
                <a:cs typeface="Baloo 2" pitchFamily="2" charset="0"/>
              </a:rPr>
              <a:t>, which laid the foundation for NVIDIA's subsequent success. </a:t>
            </a:r>
            <a:endParaRPr lang="en-IN" sz="1400" dirty="0">
              <a:solidFill>
                <a:schemeClr val="bg1"/>
              </a:solidFill>
              <a:cs typeface="Baloo 2" pitchFamily="2" charset="0"/>
            </a:endParaRPr>
          </a:p>
        </p:txBody>
      </p:sp>
      <p:sp>
        <p:nvSpPr>
          <p:cNvPr id="2" name="Rectangle 1"/>
          <p:cNvSpPr/>
          <p:nvPr/>
        </p:nvSpPr>
        <p:spPr>
          <a:xfrm>
            <a:off x="2493091" y="4334472"/>
            <a:ext cx="7205819" cy="769441"/>
          </a:xfrm>
          <a:prstGeom prst="rect">
            <a:avLst/>
          </a:prstGeom>
        </p:spPr>
        <p:txBody>
          <a:bodyPr wrap="none">
            <a:spAutoFit/>
          </a:bodyPr>
          <a:lstStyle/>
          <a:p>
            <a:pPr algn="ctr"/>
            <a:r>
              <a:rPr lang="en-IN" sz="4400" b="1" i="0" dirty="0">
                <a:solidFill>
                  <a:srgbClr val="92D050"/>
                </a:solidFill>
                <a:effectLst/>
                <a:latin typeface="+mj-lt"/>
                <a:cs typeface="Rajdhani" panose="02000000000000000000" pitchFamily="2" charset="0"/>
              </a:rPr>
              <a:t>FOUNDING AND EARLY HISTORY</a:t>
            </a:r>
            <a:endParaRPr lang="en-IN" sz="4400" dirty="0">
              <a:solidFill>
                <a:srgbClr val="92D050"/>
              </a:solidFill>
              <a:latin typeface="+mj-lt"/>
              <a:cs typeface="Rajdhani" panose="02000000000000000000" pitchFamily="2" charset="0"/>
            </a:endParaRPr>
          </a:p>
        </p:txBody>
      </p:sp>
    </p:spTree>
    <p:extLst>
      <p:ext uri="{BB962C8B-B14F-4D97-AF65-F5344CB8AC3E}">
        <p14:creationId xmlns:p14="http://schemas.microsoft.com/office/powerpoint/2010/main" val="822951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6219" y="582414"/>
            <a:ext cx="4719562" cy="769441"/>
          </a:xfrm>
          <a:prstGeom prst="rect">
            <a:avLst/>
          </a:prstGeom>
        </p:spPr>
        <p:txBody>
          <a:bodyPr wrap="none">
            <a:spAutoFit/>
          </a:bodyPr>
          <a:lstStyle/>
          <a:p>
            <a:pPr algn="ctr"/>
            <a:r>
              <a:rPr lang="en-IN" sz="4400" b="1" i="0" dirty="0">
                <a:solidFill>
                  <a:srgbClr val="92D050"/>
                </a:solidFill>
                <a:effectLst/>
                <a:latin typeface="+mj-lt"/>
                <a:cs typeface="Rajdhani" panose="02000000000000000000" pitchFamily="2" charset="0"/>
              </a:rPr>
              <a:t>KEY PRODUCT LINES</a:t>
            </a:r>
            <a:endParaRPr lang="en-IN" sz="4400" dirty="0">
              <a:solidFill>
                <a:srgbClr val="92D050"/>
              </a:solidFill>
              <a:latin typeface="+mj-lt"/>
              <a:cs typeface="Rajdhani" panose="02000000000000000000" pitchFamily="2" charset="0"/>
            </a:endParaRPr>
          </a:p>
        </p:txBody>
      </p:sp>
      <p:sp>
        <p:nvSpPr>
          <p:cNvPr id="3" name="Rectangle 2"/>
          <p:cNvSpPr/>
          <p:nvPr/>
        </p:nvSpPr>
        <p:spPr>
          <a:xfrm>
            <a:off x="839788" y="4774053"/>
            <a:ext cx="10512425" cy="1384995"/>
          </a:xfrm>
          <a:prstGeom prst="rect">
            <a:avLst/>
          </a:prstGeom>
        </p:spPr>
        <p:txBody>
          <a:bodyPr wrap="square">
            <a:spAutoFit/>
          </a:bodyPr>
          <a:lstStyle/>
          <a:p>
            <a:pPr algn="ctr">
              <a:lnSpc>
                <a:spcPct val="150000"/>
              </a:lnSpc>
            </a:pPr>
            <a:r>
              <a:rPr lang="en-US" sz="1400" b="1" dirty="0">
                <a:solidFill>
                  <a:srgbClr val="77B900"/>
                </a:solidFill>
                <a:cs typeface="Baloo 2" pitchFamily="2" charset="0"/>
              </a:rPr>
              <a:t>NVIDIA</a:t>
            </a:r>
            <a:r>
              <a:rPr lang="en-US" sz="1400" dirty="0">
                <a:solidFill>
                  <a:schemeClr val="bg1"/>
                </a:solidFill>
                <a:cs typeface="Baloo 2" pitchFamily="2" charset="0"/>
              </a:rPr>
              <a:t> boasts a diverse portfolio of products. Its </a:t>
            </a:r>
            <a:r>
              <a:rPr lang="en-US" sz="1400" b="1" dirty="0">
                <a:solidFill>
                  <a:srgbClr val="77B900"/>
                </a:solidFill>
                <a:cs typeface="Baloo 2" pitchFamily="2" charset="0"/>
              </a:rPr>
              <a:t>GPUs</a:t>
            </a:r>
            <a:r>
              <a:rPr lang="en-US" sz="1400" dirty="0">
                <a:solidFill>
                  <a:schemeClr val="bg1"/>
                </a:solidFill>
                <a:cs typeface="Baloo 2" pitchFamily="2" charset="0"/>
              </a:rPr>
              <a:t> are the </a:t>
            </a:r>
            <a:r>
              <a:rPr lang="en-US" sz="1400" b="1" dirty="0">
                <a:solidFill>
                  <a:srgbClr val="77B900"/>
                </a:solidFill>
                <a:cs typeface="Baloo 2" pitchFamily="2" charset="0"/>
              </a:rPr>
              <a:t>cornerstone</a:t>
            </a:r>
            <a:r>
              <a:rPr lang="en-US" sz="1400" dirty="0">
                <a:solidFill>
                  <a:schemeClr val="bg1"/>
                </a:solidFill>
                <a:cs typeface="Baloo 2" pitchFamily="2" charset="0"/>
              </a:rPr>
              <a:t>, powering everything from gaming and professional graphics to AI and high-performance computing. The </a:t>
            </a:r>
            <a:r>
              <a:rPr lang="en-US" sz="1400" b="1" dirty="0" err="1">
                <a:solidFill>
                  <a:srgbClr val="77B900"/>
                </a:solidFill>
                <a:cs typeface="Baloo 2" pitchFamily="2" charset="0"/>
              </a:rPr>
              <a:t>Tegra</a:t>
            </a:r>
            <a:r>
              <a:rPr lang="en-US" sz="1400" dirty="0">
                <a:solidFill>
                  <a:schemeClr val="bg1"/>
                </a:solidFill>
                <a:cs typeface="Baloo 2" pitchFamily="2" charset="0"/>
              </a:rPr>
              <a:t> line of System on a Chip (</a:t>
            </a:r>
            <a:r>
              <a:rPr lang="en-US" sz="1400" b="1" dirty="0" err="1">
                <a:solidFill>
                  <a:srgbClr val="77B900"/>
                </a:solidFill>
                <a:cs typeface="Baloo 2" pitchFamily="2" charset="0"/>
              </a:rPr>
              <a:t>SoC</a:t>
            </a:r>
            <a:r>
              <a:rPr lang="en-US" sz="1400" dirty="0">
                <a:solidFill>
                  <a:schemeClr val="bg1"/>
                </a:solidFill>
                <a:cs typeface="Baloo 2" pitchFamily="2" charset="0"/>
              </a:rPr>
              <a:t>) products finds applications in mobile devices, Internet of Things (</a:t>
            </a:r>
            <a:r>
              <a:rPr lang="en-US" sz="1400" b="1" dirty="0" err="1">
                <a:solidFill>
                  <a:srgbClr val="77B900"/>
                </a:solidFill>
                <a:cs typeface="Baloo 2" pitchFamily="2" charset="0"/>
              </a:rPr>
              <a:t>IoT</a:t>
            </a:r>
            <a:r>
              <a:rPr lang="en-US" sz="1400" dirty="0">
                <a:solidFill>
                  <a:schemeClr val="bg1"/>
                </a:solidFill>
                <a:cs typeface="Baloo 2" pitchFamily="2" charset="0"/>
              </a:rPr>
              <a:t>) devices, and automotive systems. In data centers, NVIDIA's GPUs are essential for accelerating AI and scientific simulations. Finally, </a:t>
            </a:r>
            <a:r>
              <a:rPr lang="en-US" sz="1400" b="1" dirty="0">
                <a:solidFill>
                  <a:srgbClr val="77B900"/>
                </a:solidFill>
                <a:cs typeface="Baloo 2" pitchFamily="2" charset="0"/>
              </a:rPr>
              <a:t>GeForce</a:t>
            </a:r>
            <a:r>
              <a:rPr lang="en-US" sz="1400" dirty="0">
                <a:solidFill>
                  <a:schemeClr val="bg1"/>
                </a:solidFill>
                <a:cs typeface="Baloo 2" pitchFamily="2" charset="0"/>
              </a:rPr>
              <a:t> and </a:t>
            </a:r>
            <a:r>
              <a:rPr lang="en-US" sz="1400" b="1" dirty="0" err="1">
                <a:solidFill>
                  <a:srgbClr val="77B900"/>
                </a:solidFill>
                <a:cs typeface="Baloo 2" pitchFamily="2" charset="0"/>
              </a:rPr>
              <a:t>Quadro</a:t>
            </a:r>
            <a:r>
              <a:rPr lang="en-US" sz="1400" dirty="0">
                <a:solidFill>
                  <a:schemeClr val="bg1"/>
                </a:solidFill>
                <a:cs typeface="Baloo 2" pitchFamily="2" charset="0"/>
              </a:rPr>
              <a:t> GPUs cater to gaming enthusiasts and professional graphics users, </a:t>
            </a:r>
            <a:r>
              <a:rPr lang="en-US" sz="1400" dirty="0" err="1">
                <a:solidFill>
                  <a:schemeClr val="bg1"/>
                </a:solidFill>
                <a:cs typeface="Baloo 2" pitchFamily="2" charset="0"/>
              </a:rPr>
              <a:t>respectivel</a:t>
            </a:r>
            <a:endParaRPr lang="en-IN" sz="1400" dirty="0">
              <a:solidFill>
                <a:schemeClr val="bg1"/>
              </a:solidFill>
              <a:cs typeface="Baloo 2" pitchFamily="2" charset="0"/>
            </a:endParaRPr>
          </a:p>
        </p:txBody>
      </p:sp>
      <p:sp>
        <p:nvSpPr>
          <p:cNvPr id="5" name="Rectangle 4"/>
          <p:cNvSpPr/>
          <p:nvPr/>
        </p:nvSpPr>
        <p:spPr>
          <a:xfrm>
            <a:off x="1065007" y="2185791"/>
            <a:ext cx="3442336" cy="1754326"/>
          </a:xfrm>
          <a:prstGeom prst="rect">
            <a:avLst/>
          </a:prstGeom>
        </p:spPr>
        <p:txBody>
          <a:bodyPr wrap="square">
            <a:spAutoFit/>
          </a:bodyPr>
          <a:lstStyle/>
          <a:p>
            <a:pPr algn="r"/>
            <a:r>
              <a:rPr lang="en-IN" sz="5400" b="1" i="0" dirty="0" err="1">
                <a:solidFill>
                  <a:srgbClr val="92D050"/>
                </a:solidFill>
                <a:effectLst/>
                <a:latin typeface="+mj-lt"/>
                <a:cs typeface="Rajdhani" panose="02000000000000000000" pitchFamily="2" charset="0"/>
              </a:rPr>
              <a:t>Nvidia</a:t>
            </a:r>
            <a:r>
              <a:rPr lang="en-IN" sz="5400" b="1" i="0" dirty="0">
                <a:solidFill>
                  <a:srgbClr val="92D050"/>
                </a:solidFill>
                <a:effectLst/>
                <a:latin typeface="+mj-lt"/>
                <a:cs typeface="Rajdhani" panose="02000000000000000000" pitchFamily="2" charset="0"/>
              </a:rPr>
              <a:t> GPU</a:t>
            </a:r>
            <a:r>
              <a:rPr lang="en-IN" sz="5400" b="1" dirty="0">
                <a:solidFill>
                  <a:srgbClr val="92D050"/>
                </a:solidFill>
                <a:latin typeface="+mj-lt"/>
                <a:cs typeface="Rajdhani" panose="02000000000000000000" pitchFamily="2" charset="0"/>
              </a:rPr>
              <a:t> RTX 4090</a:t>
            </a:r>
            <a:endParaRPr lang="en-IN" sz="5400" dirty="0">
              <a:solidFill>
                <a:srgbClr val="92D050"/>
              </a:solidFill>
              <a:latin typeface="+mj-lt"/>
              <a:cs typeface="Rajdhani" panose="02000000000000000000" pitchFamily="2" charset="0"/>
            </a:endParaRPr>
          </a:p>
        </p:txBody>
      </p:sp>
      <p:sp>
        <p:nvSpPr>
          <p:cNvPr id="15" name="Rectangle 14"/>
          <p:cNvSpPr/>
          <p:nvPr/>
        </p:nvSpPr>
        <p:spPr>
          <a:xfrm>
            <a:off x="4771546" y="1543252"/>
            <a:ext cx="94203" cy="285376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92D050"/>
              </a:solidFill>
            </a:endParaRPr>
          </a:p>
        </p:txBody>
      </p:sp>
      <p:pic>
        <p:nvPicPr>
          <p:cNvPr id="8" name="Picture Placeholder 7" descr="A black and silver rectangular object with a fan&#10;&#10;Description automatically generated">
            <a:extLst>
              <a:ext uri="{FF2B5EF4-FFF2-40B4-BE49-F238E27FC236}">
                <a16:creationId xmlns:a16="http://schemas.microsoft.com/office/drawing/2014/main" id="{C6DB964A-8421-4D6C-E47A-30A47026890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54" b="54"/>
          <a:stretch>
            <a:fillRect/>
          </a:stretch>
        </p:blipFill>
        <p:spPr/>
      </p:pic>
    </p:spTree>
    <p:extLst>
      <p:ext uri="{BB962C8B-B14F-4D97-AF65-F5344CB8AC3E}">
        <p14:creationId xmlns:p14="http://schemas.microsoft.com/office/powerpoint/2010/main" val="2888821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7791" y="1397784"/>
            <a:ext cx="4621778" cy="769441"/>
          </a:xfrm>
          <a:prstGeom prst="rect">
            <a:avLst/>
          </a:prstGeom>
        </p:spPr>
        <p:txBody>
          <a:bodyPr wrap="none">
            <a:spAutoFit/>
          </a:bodyPr>
          <a:lstStyle/>
          <a:p>
            <a:pPr algn="r"/>
            <a:r>
              <a:rPr lang="en-IN" sz="4400" b="1" i="0" dirty="0">
                <a:solidFill>
                  <a:srgbClr val="92D050"/>
                </a:solidFill>
                <a:effectLst/>
                <a:latin typeface="+mj-lt"/>
                <a:cs typeface="Rajdhani" panose="02000000000000000000" pitchFamily="2" charset="0"/>
              </a:rPr>
              <a:t>IMPACT ON GAMING</a:t>
            </a:r>
            <a:endParaRPr lang="en-IN" sz="4400" dirty="0">
              <a:solidFill>
                <a:srgbClr val="92D050"/>
              </a:solidFill>
              <a:latin typeface="+mj-lt"/>
              <a:cs typeface="Rajdhani" panose="02000000000000000000" pitchFamily="2" charset="0"/>
            </a:endParaRPr>
          </a:p>
        </p:txBody>
      </p:sp>
      <p:sp>
        <p:nvSpPr>
          <p:cNvPr id="3" name="Rectangle 2"/>
          <p:cNvSpPr/>
          <p:nvPr/>
        </p:nvSpPr>
        <p:spPr>
          <a:xfrm>
            <a:off x="924339" y="2136230"/>
            <a:ext cx="5135230" cy="3323987"/>
          </a:xfrm>
          <a:prstGeom prst="rect">
            <a:avLst/>
          </a:prstGeom>
        </p:spPr>
        <p:txBody>
          <a:bodyPr wrap="square">
            <a:spAutoFit/>
          </a:bodyPr>
          <a:lstStyle/>
          <a:p>
            <a:pPr algn="r">
              <a:lnSpc>
                <a:spcPct val="150000"/>
              </a:lnSpc>
            </a:pPr>
            <a:r>
              <a:rPr lang="en-US" sz="1400" dirty="0">
                <a:solidFill>
                  <a:schemeClr val="bg1"/>
                </a:solidFill>
                <a:cs typeface="Baloo 2" pitchFamily="2" charset="0"/>
              </a:rPr>
              <a:t>NVIDIA's impact on the </a:t>
            </a:r>
            <a:r>
              <a:rPr lang="en-US" sz="1400" b="1" dirty="0">
                <a:solidFill>
                  <a:srgbClr val="77B900"/>
                </a:solidFill>
                <a:cs typeface="Baloo 2" pitchFamily="2" charset="0"/>
              </a:rPr>
              <a:t>gaming industry </a:t>
            </a:r>
            <a:r>
              <a:rPr lang="en-US" sz="1400" dirty="0">
                <a:solidFill>
                  <a:schemeClr val="bg1"/>
                </a:solidFill>
                <a:cs typeface="Baloo 2" pitchFamily="2" charset="0"/>
              </a:rPr>
              <a:t>is immense. Over the years, they have consistently </a:t>
            </a:r>
            <a:r>
              <a:rPr lang="en-US" sz="1400" b="1" dirty="0">
                <a:solidFill>
                  <a:srgbClr val="77B900"/>
                </a:solidFill>
                <a:cs typeface="Baloo 2" pitchFamily="2" charset="0"/>
              </a:rPr>
              <a:t>pushed the boundaries of graphics technology</a:t>
            </a:r>
            <a:r>
              <a:rPr lang="en-US" sz="1400" dirty="0">
                <a:solidFill>
                  <a:schemeClr val="bg1"/>
                </a:solidFill>
                <a:cs typeface="Baloo 2" pitchFamily="2" charset="0"/>
              </a:rPr>
              <a:t>, enabling realistic and immersive gaming experiences. Their partnership with game developers has led to </a:t>
            </a:r>
            <a:r>
              <a:rPr lang="en-US" sz="1400" b="1" dirty="0">
                <a:solidFill>
                  <a:srgbClr val="77B900"/>
                </a:solidFill>
                <a:cs typeface="Baloo 2" pitchFamily="2" charset="0"/>
              </a:rPr>
              <a:t>optimized games </a:t>
            </a:r>
            <a:r>
              <a:rPr lang="en-US" sz="1400" dirty="0">
                <a:solidFill>
                  <a:schemeClr val="bg1"/>
                </a:solidFill>
                <a:cs typeface="Baloo 2" pitchFamily="2" charset="0"/>
              </a:rPr>
              <a:t>that take full advantage of NVIDIA GPUs. The </a:t>
            </a:r>
            <a:r>
              <a:rPr lang="en-US" sz="1400" b="1" dirty="0">
                <a:solidFill>
                  <a:srgbClr val="77B900"/>
                </a:solidFill>
                <a:cs typeface="Baloo 2" pitchFamily="2" charset="0"/>
              </a:rPr>
              <a:t>GeForce</a:t>
            </a:r>
            <a:r>
              <a:rPr lang="en-US" sz="1400" dirty="0">
                <a:solidFill>
                  <a:schemeClr val="bg1"/>
                </a:solidFill>
                <a:cs typeface="Baloo 2" pitchFamily="2" charset="0"/>
              </a:rPr>
              <a:t> brand has become synonymous with gaming excellence, while </a:t>
            </a:r>
            <a:r>
              <a:rPr lang="en-US" sz="1400" b="1" dirty="0">
                <a:solidFill>
                  <a:srgbClr val="77B900"/>
                </a:solidFill>
                <a:cs typeface="Baloo 2" pitchFamily="2" charset="0"/>
              </a:rPr>
              <a:t>NVIDIA Shield </a:t>
            </a:r>
            <a:r>
              <a:rPr lang="en-US" sz="1400" dirty="0">
                <a:solidFill>
                  <a:schemeClr val="bg1"/>
                </a:solidFill>
                <a:cs typeface="Baloo 2" pitchFamily="2" charset="0"/>
              </a:rPr>
              <a:t>offers game streaming capabilities and serves as a home entertainment hub. Additionally, NVIDIA has played a pivotal role in the burgeoning </a:t>
            </a:r>
            <a:r>
              <a:rPr lang="en-US" sz="1400" dirty="0" err="1">
                <a:solidFill>
                  <a:schemeClr val="bg1"/>
                </a:solidFill>
                <a:cs typeface="Baloo 2" pitchFamily="2" charset="0"/>
              </a:rPr>
              <a:t>esports</a:t>
            </a:r>
            <a:r>
              <a:rPr lang="en-US" sz="1400" dirty="0">
                <a:solidFill>
                  <a:schemeClr val="bg1"/>
                </a:solidFill>
                <a:cs typeface="Baloo 2" pitchFamily="2" charset="0"/>
              </a:rPr>
              <a:t> scene, </a:t>
            </a:r>
            <a:r>
              <a:rPr lang="en-US" sz="1400" b="1" dirty="0">
                <a:solidFill>
                  <a:srgbClr val="77B900"/>
                </a:solidFill>
                <a:cs typeface="Baloo 2" pitchFamily="2" charset="0"/>
              </a:rPr>
              <a:t>providing powerful hardware for competitive gaming</a:t>
            </a:r>
            <a:r>
              <a:rPr lang="en-US" sz="1400" dirty="0">
                <a:solidFill>
                  <a:schemeClr val="bg1"/>
                </a:solidFill>
                <a:cs typeface="Baloo 2" pitchFamily="2" charset="0"/>
              </a:rPr>
              <a:t>.</a:t>
            </a:r>
            <a:endParaRPr lang="en-IN" sz="1400" dirty="0">
              <a:solidFill>
                <a:schemeClr val="bg1"/>
              </a:solidFill>
              <a:cs typeface="Baloo 2" pitchFamily="2"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994" y="1397784"/>
            <a:ext cx="5145449" cy="4450813"/>
          </a:xfrm>
          <a:prstGeom prst="rect">
            <a:avLst/>
          </a:prstGeom>
        </p:spPr>
      </p:pic>
    </p:spTree>
    <p:extLst>
      <p:ext uri="{BB962C8B-B14F-4D97-AF65-F5344CB8AC3E}">
        <p14:creationId xmlns:p14="http://schemas.microsoft.com/office/powerpoint/2010/main" val="4114491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2668" y="1220704"/>
            <a:ext cx="5397631" cy="769441"/>
          </a:xfrm>
          <a:prstGeom prst="rect">
            <a:avLst/>
          </a:prstGeom>
        </p:spPr>
        <p:txBody>
          <a:bodyPr wrap="none">
            <a:spAutoFit/>
          </a:bodyPr>
          <a:lstStyle/>
          <a:p>
            <a:r>
              <a:rPr lang="en-IN" sz="4400" b="1" i="0" dirty="0">
                <a:solidFill>
                  <a:srgbClr val="92D050"/>
                </a:solidFill>
                <a:effectLst/>
                <a:latin typeface="+mj-lt"/>
                <a:cs typeface="Rajdhani" panose="02000000000000000000" pitchFamily="2" charset="0"/>
              </a:rPr>
              <a:t>AI AND DEEP LEARNING</a:t>
            </a:r>
            <a:endParaRPr lang="en-IN" sz="4400" dirty="0">
              <a:solidFill>
                <a:srgbClr val="92D050"/>
              </a:solidFill>
              <a:latin typeface="+mj-lt"/>
              <a:cs typeface="Rajdhani" panose="02000000000000000000" pitchFamily="2" charset="0"/>
            </a:endParaRPr>
          </a:p>
        </p:txBody>
      </p:sp>
      <p:sp>
        <p:nvSpPr>
          <p:cNvPr id="3" name="Rectangle 2"/>
          <p:cNvSpPr/>
          <p:nvPr/>
        </p:nvSpPr>
        <p:spPr>
          <a:xfrm>
            <a:off x="6092668" y="1990145"/>
            <a:ext cx="5327393" cy="3647152"/>
          </a:xfrm>
          <a:prstGeom prst="rect">
            <a:avLst/>
          </a:prstGeom>
        </p:spPr>
        <p:txBody>
          <a:bodyPr wrap="square">
            <a:spAutoFit/>
          </a:bodyPr>
          <a:lstStyle/>
          <a:p>
            <a:pPr>
              <a:lnSpc>
                <a:spcPct val="150000"/>
              </a:lnSpc>
            </a:pPr>
            <a:r>
              <a:rPr lang="en-US" sz="1400" dirty="0">
                <a:solidFill>
                  <a:schemeClr val="bg1"/>
                </a:solidFill>
                <a:cs typeface="Baloo 2" pitchFamily="2" charset="0"/>
              </a:rPr>
              <a:t>NVIDIA's GPUs have </a:t>
            </a:r>
            <a:r>
              <a:rPr lang="en-US" sz="1400" b="1" dirty="0">
                <a:solidFill>
                  <a:srgbClr val="77B900"/>
                </a:solidFill>
                <a:cs typeface="Baloo 2" pitchFamily="2" charset="0"/>
              </a:rPr>
              <a:t>revolutionized</a:t>
            </a:r>
            <a:r>
              <a:rPr lang="en-US" sz="1400" dirty="0">
                <a:solidFill>
                  <a:schemeClr val="bg1"/>
                </a:solidFill>
                <a:cs typeface="Baloo 2" pitchFamily="2" charset="0"/>
              </a:rPr>
              <a:t> the field of AI and deep learning due to their parallel processing capabilities. The company introduced </a:t>
            </a:r>
            <a:r>
              <a:rPr lang="en-US" sz="1400" b="1" dirty="0">
                <a:solidFill>
                  <a:srgbClr val="77B900"/>
                </a:solidFill>
                <a:cs typeface="Baloo 2" pitchFamily="2" charset="0"/>
              </a:rPr>
              <a:t>CUDA</a:t>
            </a:r>
            <a:r>
              <a:rPr lang="en-US" sz="1400" dirty="0">
                <a:solidFill>
                  <a:schemeClr val="bg1"/>
                </a:solidFill>
                <a:cs typeface="Baloo 2" pitchFamily="2" charset="0"/>
              </a:rPr>
              <a:t>, a parallel </a:t>
            </a:r>
            <a:r>
              <a:rPr lang="en-US" sz="1400" b="1" dirty="0">
                <a:solidFill>
                  <a:srgbClr val="77B900"/>
                </a:solidFill>
                <a:cs typeface="Baloo 2" pitchFamily="2" charset="0"/>
              </a:rPr>
              <a:t>computing platform</a:t>
            </a:r>
            <a:r>
              <a:rPr lang="en-US" sz="1400" dirty="0">
                <a:solidFill>
                  <a:schemeClr val="bg1"/>
                </a:solidFill>
                <a:cs typeface="Baloo 2" pitchFamily="2" charset="0"/>
              </a:rPr>
              <a:t>, which allows developers to harness the immense processing power of GPUs for a wide range of computational tasks. In addition, </a:t>
            </a:r>
            <a:r>
              <a:rPr lang="en-US" sz="1400" b="1" dirty="0" err="1">
                <a:solidFill>
                  <a:srgbClr val="77B900"/>
                </a:solidFill>
                <a:cs typeface="Baloo 2" pitchFamily="2" charset="0"/>
              </a:rPr>
              <a:t>cuDNN</a:t>
            </a:r>
            <a:r>
              <a:rPr lang="en-US" sz="1400" dirty="0">
                <a:solidFill>
                  <a:schemeClr val="bg1"/>
                </a:solidFill>
                <a:cs typeface="Baloo 2" pitchFamily="2" charset="0"/>
              </a:rPr>
              <a:t> is a </a:t>
            </a:r>
            <a:r>
              <a:rPr lang="en-US" sz="1400" b="1" dirty="0">
                <a:solidFill>
                  <a:srgbClr val="77B900"/>
                </a:solidFill>
                <a:cs typeface="Baloo 2" pitchFamily="2" charset="0"/>
              </a:rPr>
              <a:t>GPU-accelerated library </a:t>
            </a:r>
            <a:r>
              <a:rPr lang="en-US" sz="1400" dirty="0">
                <a:solidFill>
                  <a:schemeClr val="bg1"/>
                </a:solidFill>
                <a:cs typeface="Baloo 2" pitchFamily="2" charset="0"/>
              </a:rPr>
              <a:t>for deep neural networks that has become integral to the deep learning community. NVIDIA's GPUs are the preferred choice for AI practitioners and researchers, and popular deep learning frameworks like </a:t>
            </a:r>
            <a:r>
              <a:rPr lang="en-US" sz="1400" b="1" dirty="0" err="1">
                <a:solidFill>
                  <a:srgbClr val="77B900"/>
                </a:solidFill>
                <a:cs typeface="Baloo 2" pitchFamily="2" charset="0"/>
              </a:rPr>
              <a:t>TensorFlow</a:t>
            </a:r>
            <a:r>
              <a:rPr lang="en-US" sz="1400" dirty="0">
                <a:solidFill>
                  <a:schemeClr val="bg1"/>
                </a:solidFill>
                <a:cs typeface="Baloo 2" pitchFamily="2" charset="0"/>
              </a:rPr>
              <a:t> and </a:t>
            </a:r>
            <a:r>
              <a:rPr lang="en-US" sz="1400" b="1" dirty="0" err="1">
                <a:solidFill>
                  <a:srgbClr val="77B900"/>
                </a:solidFill>
                <a:cs typeface="Baloo 2" pitchFamily="2" charset="0"/>
              </a:rPr>
              <a:t>PyTorch</a:t>
            </a:r>
            <a:r>
              <a:rPr lang="en-US" sz="1400" dirty="0">
                <a:solidFill>
                  <a:schemeClr val="bg1"/>
                </a:solidFill>
                <a:cs typeface="Baloo 2" pitchFamily="2" charset="0"/>
              </a:rPr>
              <a:t> offer seamless support for NVIDIA GPUs, making them a go-to solution for </a:t>
            </a:r>
            <a:r>
              <a:rPr lang="en-US" sz="1400" b="1" dirty="0">
                <a:solidFill>
                  <a:srgbClr val="77B900"/>
                </a:solidFill>
                <a:cs typeface="Baloo 2" pitchFamily="2" charset="0"/>
              </a:rPr>
              <a:t>AI development</a:t>
            </a:r>
            <a:r>
              <a:rPr lang="en-US" sz="1400" dirty="0">
                <a:solidFill>
                  <a:schemeClr val="bg1"/>
                </a:solidFill>
                <a:cs typeface="Baloo 2" pitchFamily="2" charset="0"/>
              </a:rPr>
              <a:t>.</a:t>
            </a:r>
            <a:endParaRPr lang="en-IN" sz="1400" dirty="0">
              <a:solidFill>
                <a:schemeClr val="bg1"/>
              </a:solidFill>
              <a:cs typeface="Baloo 2" pitchFamily="2" charset="0"/>
            </a:endParaRPr>
          </a:p>
        </p:txBody>
      </p:sp>
      <p:pic>
        <p:nvPicPr>
          <p:cNvPr id="6" name="Picture Placeholder 5"/>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6868" t="-286" r="5710" b="286"/>
          <a:stretch/>
        </p:blipFill>
        <p:spPr/>
      </p:pic>
    </p:spTree>
    <p:extLst>
      <p:ext uri="{BB962C8B-B14F-4D97-AF65-F5344CB8AC3E}">
        <p14:creationId xmlns:p14="http://schemas.microsoft.com/office/powerpoint/2010/main" val="2335787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08882" y="626441"/>
            <a:ext cx="6574236" cy="769441"/>
          </a:xfrm>
          <a:prstGeom prst="rect">
            <a:avLst/>
          </a:prstGeom>
        </p:spPr>
        <p:txBody>
          <a:bodyPr wrap="none">
            <a:spAutoFit/>
          </a:bodyPr>
          <a:lstStyle/>
          <a:p>
            <a:pPr algn="ctr"/>
            <a:r>
              <a:rPr lang="en-IN" sz="4400" b="1" i="0" dirty="0">
                <a:solidFill>
                  <a:srgbClr val="92D050"/>
                </a:solidFill>
                <a:effectLst/>
                <a:latin typeface="+mj-lt"/>
                <a:cs typeface="Rajdhani" panose="02000000000000000000" pitchFamily="2" charset="0"/>
              </a:rPr>
              <a:t>AUTOMOTIVE TECHNOLOGIES</a:t>
            </a:r>
            <a:endParaRPr lang="en-IN" sz="4400" dirty="0">
              <a:solidFill>
                <a:srgbClr val="92D050"/>
              </a:solidFill>
              <a:latin typeface="+mj-lt"/>
              <a:cs typeface="Rajdhani" panose="02000000000000000000" pitchFamily="2" charset="0"/>
            </a:endParaRPr>
          </a:p>
        </p:txBody>
      </p:sp>
      <p:sp>
        <p:nvSpPr>
          <p:cNvPr id="3" name="Rectangle 2"/>
          <p:cNvSpPr/>
          <p:nvPr/>
        </p:nvSpPr>
        <p:spPr>
          <a:xfrm>
            <a:off x="6901856" y="2207862"/>
            <a:ext cx="4559236" cy="1384995"/>
          </a:xfrm>
          <a:prstGeom prst="rect">
            <a:avLst/>
          </a:prstGeom>
        </p:spPr>
        <p:txBody>
          <a:bodyPr wrap="square">
            <a:spAutoFit/>
          </a:bodyPr>
          <a:lstStyle/>
          <a:p>
            <a:pPr>
              <a:lnSpc>
                <a:spcPct val="150000"/>
              </a:lnSpc>
            </a:pPr>
            <a:r>
              <a:rPr lang="en-US" sz="1400" dirty="0">
                <a:solidFill>
                  <a:schemeClr val="bg1"/>
                </a:solidFill>
                <a:cs typeface="Baloo 2" pitchFamily="2" charset="0"/>
              </a:rPr>
              <a:t>Ensuring safety and regulatory compliance is a paramount concern in the </a:t>
            </a:r>
            <a:r>
              <a:rPr lang="en-US" sz="1400" b="1" dirty="0">
                <a:solidFill>
                  <a:srgbClr val="77B900"/>
                </a:solidFill>
                <a:cs typeface="Baloo 2" pitchFamily="2" charset="0"/>
              </a:rPr>
              <a:t>development of autonomous driving technology</a:t>
            </a:r>
            <a:r>
              <a:rPr lang="en-US" sz="1400" dirty="0">
                <a:solidFill>
                  <a:schemeClr val="bg1"/>
                </a:solidFill>
                <a:cs typeface="Baloo 2" pitchFamily="2" charset="0"/>
              </a:rPr>
              <a:t>, and NVIDIA actively addresses these challenges.</a:t>
            </a:r>
            <a:endParaRPr lang="en-IN" sz="1400" dirty="0">
              <a:solidFill>
                <a:schemeClr val="bg1"/>
              </a:solidFill>
              <a:cs typeface="Baloo 2" pitchFamily="2" charset="0"/>
            </a:endParaRPr>
          </a:p>
        </p:txBody>
      </p:sp>
      <p:sp>
        <p:nvSpPr>
          <p:cNvPr id="4" name="Rectangle 3"/>
          <p:cNvSpPr/>
          <p:nvPr/>
        </p:nvSpPr>
        <p:spPr>
          <a:xfrm>
            <a:off x="1592263" y="4469728"/>
            <a:ext cx="4675187" cy="1061829"/>
          </a:xfrm>
          <a:prstGeom prst="rect">
            <a:avLst/>
          </a:prstGeom>
        </p:spPr>
        <p:txBody>
          <a:bodyPr wrap="square">
            <a:spAutoFit/>
          </a:bodyPr>
          <a:lstStyle/>
          <a:p>
            <a:pPr>
              <a:lnSpc>
                <a:spcPct val="150000"/>
              </a:lnSpc>
            </a:pPr>
            <a:r>
              <a:rPr lang="en-US" sz="1400" dirty="0">
                <a:solidFill>
                  <a:schemeClr val="bg1"/>
                </a:solidFill>
                <a:cs typeface="Baloo 2" pitchFamily="2" charset="0"/>
              </a:rPr>
              <a:t>NVIDIA is at the forefront of autonomous driving technology, </a:t>
            </a:r>
            <a:r>
              <a:rPr lang="en-US" sz="1400" b="1" dirty="0">
                <a:solidFill>
                  <a:srgbClr val="77B900"/>
                </a:solidFill>
                <a:cs typeface="Baloo 2" pitchFamily="2" charset="0"/>
              </a:rPr>
              <a:t>developing advanced solutions </a:t>
            </a:r>
            <a:r>
              <a:rPr lang="en-US" sz="1400" dirty="0">
                <a:solidFill>
                  <a:schemeClr val="bg1"/>
                </a:solidFill>
                <a:cs typeface="Baloo 2" pitchFamily="2" charset="0"/>
              </a:rPr>
              <a:t>under its DRIVE platform. </a:t>
            </a:r>
            <a:endParaRPr lang="en-IN" sz="1400" dirty="0">
              <a:solidFill>
                <a:schemeClr val="bg1"/>
              </a:solidFill>
              <a:cs typeface="Baloo 2" pitchFamily="2" charset="0"/>
            </a:endParaRPr>
          </a:p>
        </p:txBody>
      </p:sp>
      <p:sp>
        <p:nvSpPr>
          <p:cNvPr id="5" name="Rectangle 4"/>
          <p:cNvSpPr/>
          <p:nvPr/>
        </p:nvSpPr>
        <p:spPr>
          <a:xfrm>
            <a:off x="1565358" y="2369445"/>
            <a:ext cx="4612597" cy="1061829"/>
          </a:xfrm>
          <a:prstGeom prst="rect">
            <a:avLst/>
          </a:prstGeom>
        </p:spPr>
        <p:txBody>
          <a:bodyPr wrap="square">
            <a:spAutoFit/>
          </a:bodyPr>
          <a:lstStyle/>
          <a:p>
            <a:pPr>
              <a:lnSpc>
                <a:spcPct val="150000"/>
              </a:lnSpc>
            </a:pPr>
            <a:r>
              <a:rPr lang="en-US" sz="1400" dirty="0">
                <a:solidFill>
                  <a:schemeClr val="bg1"/>
                </a:solidFill>
                <a:cs typeface="Baloo 2" pitchFamily="2" charset="0"/>
              </a:rPr>
              <a:t>The company collaborates with major automakers like </a:t>
            </a:r>
            <a:r>
              <a:rPr lang="en-US" sz="1400" b="1" dirty="0">
                <a:solidFill>
                  <a:srgbClr val="77B900"/>
                </a:solidFill>
                <a:cs typeface="Baloo 2" pitchFamily="2" charset="0"/>
              </a:rPr>
              <a:t>Tesla</a:t>
            </a:r>
            <a:r>
              <a:rPr lang="en-US" sz="1400" dirty="0">
                <a:solidFill>
                  <a:schemeClr val="bg1"/>
                </a:solidFill>
                <a:cs typeface="Baloo 2" pitchFamily="2" charset="0"/>
              </a:rPr>
              <a:t>, </a:t>
            </a:r>
            <a:r>
              <a:rPr lang="en-US" sz="1400" b="1" dirty="0">
                <a:solidFill>
                  <a:srgbClr val="77B900"/>
                </a:solidFill>
                <a:cs typeface="Baloo 2" pitchFamily="2" charset="0"/>
              </a:rPr>
              <a:t>Audi</a:t>
            </a:r>
            <a:r>
              <a:rPr lang="en-US" sz="1400" dirty="0">
                <a:solidFill>
                  <a:schemeClr val="bg1"/>
                </a:solidFill>
                <a:cs typeface="Baloo 2" pitchFamily="2" charset="0"/>
              </a:rPr>
              <a:t>, and </a:t>
            </a:r>
            <a:r>
              <a:rPr lang="en-US" sz="1400" b="1" dirty="0">
                <a:solidFill>
                  <a:srgbClr val="77B900"/>
                </a:solidFill>
                <a:cs typeface="Baloo 2" pitchFamily="2" charset="0"/>
              </a:rPr>
              <a:t>Mercedes-Benz</a:t>
            </a:r>
            <a:r>
              <a:rPr lang="en-US" sz="1400" dirty="0">
                <a:solidFill>
                  <a:schemeClr val="bg1"/>
                </a:solidFill>
                <a:cs typeface="Baloo 2" pitchFamily="2" charset="0"/>
              </a:rPr>
              <a:t> to provide AI-powered self-driving systems. </a:t>
            </a:r>
            <a:endParaRPr lang="en-IN" sz="1400" dirty="0">
              <a:solidFill>
                <a:schemeClr val="bg1"/>
              </a:solidFill>
              <a:cs typeface="Baloo 2" pitchFamily="2" charset="0"/>
            </a:endParaRPr>
          </a:p>
        </p:txBody>
      </p:sp>
      <p:sp>
        <p:nvSpPr>
          <p:cNvPr id="6" name="Rectangle 5"/>
          <p:cNvSpPr/>
          <p:nvPr/>
        </p:nvSpPr>
        <p:spPr>
          <a:xfrm>
            <a:off x="6901856" y="4469728"/>
            <a:ext cx="4762499" cy="1061829"/>
          </a:xfrm>
          <a:prstGeom prst="rect">
            <a:avLst/>
          </a:prstGeom>
        </p:spPr>
        <p:txBody>
          <a:bodyPr wrap="square">
            <a:spAutoFit/>
          </a:bodyPr>
          <a:lstStyle/>
          <a:p>
            <a:pPr>
              <a:lnSpc>
                <a:spcPct val="150000"/>
              </a:lnSpc>
            </a:pPr>
            <a:r>
              <a:rPr lang="en-US" sz="1400" dirty="0">
                <a:solidFill>
                  <a:schemeClr val="bg1"/>
                </a:solidFill>
                <a:cs typeface="Baloo 2" pitchFamily="2" charset="0"/>
              </a:rPr>
              <a:t>These systems incorporate AI algorithms for perception, decision-making, and control, making them an </a:t>
            </a:r>
            <a:r>
              <a:rPr lang="en-US" sz="1400" b="1" dirty="0">
                <a:solidFill>
                  <a:srgbClr val="77B900"/>
                </a:solidFill>
                <a:cs typeface="Baloo 2" pitchFamily="2" charset="0"/>
              </a:rPr>
              <a:t>essential component</a:t>
            </a:r>
            <a:r>
              <a:rPr lang="en-US" sz="1400" dirty="0">
                <a:solidFill>
                  <a:schemeClr val="bg1"/>
                </a:solidFill>
                <a:cs typeface="Baloo 2" pitchFamily="2" charset="0"/>
              </a:rPr>
              <a:t> of the autonomous vehicle revolution. </a:t>
            </a:r>
            <a:endParaRPr lang="en-IN" sz="1400" dirty="0">
              <a:solidFill>
                <a:schemeClr val="bg1"/>
              </a:solidFill>
              <a:cs typeface="Baloo 2" pitchFamily="2" charset="0"/>
            </a:endParaRPr>
          </a:p>
        </p:txBody>
      </p:sp>
      <p:sp>
        <p:nvSpPr>
          <p:cNvPr id="7" name="Rounded Rectangle 6"/>
          <p:cNvSpPr/>
          <p:nvPr/>
        </p:nvSpPr>
        <p:spPr>
          <a:xfrm>
            <a:off x="839788" y="2205587"/>
            <a:ext cx="609597" cy="138499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mj-lt"/>
                <a:cs typeface="Rajdhani" panose="02000000000000000000" pitchFamily="2" charset="0"/>
              </a:rPr>
              <a:t>1</a:t>
            </a:r>
          </a:p>
        </p:txBody>
      </p:sp>
      <p:sp>
        <p:nvSpPr>
          <p:cNvPr id="8" name="Rounded Rectangle 7"/>
          <p:cNvSpPr/>
          <p:nvPr/>
        </p:nvSpPr>
        <p:spPr>
          <a:xfrm>
            <a:off x="839788" y="4314839"/>
            <a:ext cx="609597" cy="138499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mj-lt"/>
                <a:cs typeface="Rajdhani" panose="02000000000000000000" pitchFamily="2" charset="0"/>
              </a:rPr>
              <a:t>3</a:t>
            </a:r>
          </a:p>
        </p:txBody>
      </p:sp>
      <p:sp>
        <p:nvSpPr>
          <p:cNvPr id="9" name="Rounded Rectangle 8"/>
          <p:cNvSpPr/>
          <p:nvPr/>
        </p:nvSpPr>
        <p:spPr>
          <a:xfrm>
            <a:off x="6177955" y="2205587"/>
            <a:ext cx="609597" cy="138499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mj-lt"/>
                <a:cs typeface="Rajdhani" panose="02000000000000000000" pitchFamily="2" charset="0"/>
              </a:rPr>
              <a:t>2</a:t>
            </a:r>
          </a:p>
        </p:txBody>
      </p:sp>
      <p:sp>
        <p:nvSpPr>
          <p:cNvPr id="10" name="Rounded Rectangle 9"/>
          <p:cNvSpPr/>
          <p:nvPr/>
        </p:nvSpPr>
        <p:spPr>
          <a:xfrm>
            <a:off x="6177955" y="4314839"/>
            <a:ext cx="609597" cy="138499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mj-lt"/>
                <a:cs typeface="Rajdhani" panose="02000000000000000000" pitchFamily="2" charset="0"/>
              </a:rPr>
              <a:t>4</a:t>
            </a:r>
          </a:p>
        </p:txBody>
      </p:sp>
    </p:spTree>
    <p:extLst>
      <p:ext uri="{BB962C8B-B14F-4D97-AF65-F5344CB8AC3E}">
        <p14:creationId xmlns:p14="http://schemas.microsoft.com/office/powerpoint/2010/main" val="4200329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16200000">
            <a:off x="4643587" y="2705725"/>
            <a:ext cx="3661579" cy="1446550"/>
          </a:xfrm>
          <a:prstGeom prst="rect">
            <a:avLst/>
          </a:prstGeom>
        </p:spPr>
        <p:txBody>
          <a:bodyPr wrap="none">
            <a:spAutoFit/>
          </a:bodyPr>
          <a:lstStyle/>
          <a:p>
            <a:pPr algn="ctr"/>
            <a:r>
              <a:rPr lang="en-IN" sz="4400" b="1" dirty="0">
                <a:solidFill>
                  <a:srgbClr val="92D050"/>
                </a:solidFill>
                <a:latin typeface="+mj-lt"/>
                <a:cs typeface="Rajdhani" panose="02000000000000000000" pitchFamily="2" charset="0"/>
              </a:rPr>
              <a:t>DATA CENTERS </a:t>
            </a:r>
          </a:p>
          <a:p>
            <a:pPr algn="ctr"/>
            <a:r>
              <a:rPr lang="en-IN" sz="4400" b="1" dirty="0">
                <a:solidFill>
                  <a:srgbClr val="92D050"/>
                </a:solidFill>
                <a:latin typeface="+mj-lt"/>
                <a:cs typeface="Rajdhani" panose="02000000000000000000" pitchFamily="2" charset="0"/>
              </a:rPr>
              <a:t>AND HPC</a:t>
            </a:r>
          </a:p>
        </p:txBody>
      </p:sp>
      <p:sp>
        <p:nvSpPr>
          <p:cNvPr id="3" name="Rectangle 2"/>
          <p:cNvSpPr/>
          <p:nvPr/>
        </p:nvSpPr>
        <p:spPr>
          <a:xfrm>
            <a:off x="7351987" y="1282259"/>
            <a:ext cx="4093778" cy="4293483"/>
          </a:xfrm>
          <a:prstGeom prst="rect">
            <a:avLst/>
          </a:prstGeom>
        </p:spPr>
        <p:txBody>
          <a:bodyPr wrap="square">
            <a:spAutoFit/>
          </a:bodyPr>
          <a:lstStyle/>
          <a:p>
            <a:pPr>
              <a:lnSpc>
                <a:spcPct val="150000"/>
              </a:lnSpc>
            </a:pPr>
            <a:r>
              <a:rPr lang="en-US" sz="1400" b="1" dirty="0">
                <a:solidFill>
                  <a:srgbClr val="77B900"/>
                </a:solidFill>
                <a:cs typeface="Baloo 2" pitchFamily="2" charset="0"/>
              </a:rPr>
              <a:t>NVIDIA GPUs </a:t>
            </a:r>
            <a:r>
              <a:rPr lang="en-US" sz="1400" dirty="0">
                <a:solidFill>
                  <a:schemeClr val="bg1"/>
                </a:solidFill>
                <a:cs typeface="Baloo 2" pitchFamily="2" charset="0"/>
              </a:rPr>
              <a:t>play a critical role in accelerating high-performance computing (</a:t>
            </a:r>
            <a:r>
              <a:rPr lang="en-US" sz="1400" b="1" dirty="0">
                <a:solidFill>
                  <a:srgbClr val="77B900"/>
                </a:solidFill>
                <a:cs typeface="Baloo 2" pitchFamily="2" charset="0"/>
              </a:rPr>
              <a:t>HPC</a:t>
            </a:r>
            <a:r>
              <a:rPr lang="en-US" sz="1400" dirty="0">
                <a:solidFill>
                  <a:schemeClr val="bg1"/>
                </a:solidFill>
                <a:cs typeface="Baloo 2" pitchFamily="2" charset="0"/>
              </a:rPr>
              <a:t>) and AI workloads in data centers. The company's data center solutions include GPUs designed specifically for these tasks, such as the </a:t>
            </a:r>
            <a:r>
              <a:rPr lang="en-US" sz="1400" b="1" dirty="0">
                <a:solidFill>
                  <a:srgbClr val="77B900"/>
                </a:solidFill>
                <a:cs typeface="Baloo 2" pitchFamily="2" charset="0"/>
              </a:rPr>
              <a:t>Tesla series</a:t>
            </a:r>
            <a:r>
              <a:rPr lang="en-US" sz="1400" dirty="0">
                <a:solidFill>
                  <a:schemeClr val="bg1"/>
                </a:solidFill>
                <a:cs typeface="Baloo 2" pitchFamily="2" charset="0"/>
              </a:rPr>
              <a:t>. NVIDIA </a:t>
            </a:r>
            <a:r>
              <a:rPr lang="en-US" sz="1400" b="1" dirty="0">
                <a:solidFill>
                  <a:srgbClr val="77B900"/>
                </a:solidFill>
                <a:cs typeface="Baloo 2" pitchFamily="2" charset="0"/>
              </a:rPr>
              <a:t>DGX systems</a:t>
            </a:r>
            <a:r>
              <a:rPr lang="en-US" sz="1400" dirty="0">
                <a:solidFill>
                  <a:schemeClr val="bg1"/>
                </a:solidFill>
                <a:cs typeface="Baloo 2" pitchFamily="2" charset="0"/>
              </a:rPr>
              <a:t>, purpose-built for AI and deep learning, have gained widespread adoption in various industries. Moreover, </a:t>
            </a:r>
            <a:r>
              <a:rPr lang="en-US" sz="1400" b="1" dirty="0">
                <a:solidFill>
                  <a:srgbClr val="77B900"/>
                </a:solidFill>
                <a:cs typeface="Baloo 2" pitchFamily="2" charset="0"/>
              </a:rPr>
              <a:t>NVIDIA CUDA </a:t>
            </a:r>
            <a:r>
              <a:rPr lang="en-US" sz="1400" dirty="0">
                <a:solidFill>
                  <a:schemeClr val="bg1"/>
                </a:solidFill>
                <a:cs typeface="Baloo 2" pitchFamily="2" charset="0"/>
              </a:rPr>
              <a:t>supercomputers, like </a:t>
            </a:r>
            <a:r>
              <a:rPr lang="en-US" sz="1400" b="1" dirty="0">
                <a:solidFill>
                  <a:srgbClr val="77B900"/>
                </a:solidFill>
                <a:cs typeface="Baloo 2" pitchFamily="2" charset="0"/>
              </a:rPr>
              <a:t>Summit</a:t>
            </a:r>
            <a:r>
              <a:rPr lang="en-US" sz="1400" dirty="0">
                <a:solidFill>
                  <a:schemeClr val="bg1"/>
                </a:solidFill>
                <a:cs typeface="Baloo 2" pitchFamily="2" charset="0"/>
              </a:rPr>
              <a:t> and </a:t>
            </a:r>
            <a:r>
              <a:rPr lang="en-US" sz="1400" b="1" dirty="0">
                <a:solidFill>
                  <a:srgbClr val="77B900"/>
                </a:solidFill>
                <a:cs typeface="Baloo 2" pitchFamily="2" charset="0"/>
              </a:rPr>
              <a:t>Sierra</a:t>
            </a:r>
            <a:r>
              <a:rPr lang="en-US" sz="1400" dirty="0">
                <a:solidFill>
                  <a:schemeClr val="bg1"/>
                </a:solidFill>
                <a:cs typeface="Baloo 2" pitchFamily="2" charset="0"/>
              </a:rPr>
              <a:t>, are instrumental in scientific research, simulations, and discoveries. These powerful computing systems have accelerated research in fields ranging from </a:t>
            </a:r>
            <a:r>
              <a:rPr lang="en-US" sz="1400" b="1" dirty="0">
                <a:solidFill>
                  <a:srgbClr val="77B900"/>
                </a:solidFill>
                <a:cs typeface="Baloo 2" pitchFamily="2" charset="0"/>
              </a:rPr>
              <a:t>climate modeling </a:t>
            </a:r>
            <a:r>
              <a:rPr lang="en-US" sz="1400" dirty="0">
                <a:solidFill>
                  <a:schemeClr val="bg1"/>
                </a:solidFill>
                <a:cs typeface="Baloo 2" pitchFamily="2" charset="0"/>
              </a:rPr>
              <a:t>to </a:t>
            </a:r>
            <a:r>
              <a:rPr lang="en-US" sz="1400" b="1" dirty="0">
                <a:solidFill>
                  <a:srgbClr val="77B900"/>
                </a:solidFill>
                <a:cs typeface="Baloo 2" pitchFamily="2" charset="0"/>
              </a:rPr>
              <a:t>drug discovery</a:t>
            </a:r>
            <a:r>
              <a:rPr lang="en-US" sz="1400" dirty="0">
                <a:solidFill>
                  <a:schemeClr val="bg1"/>
                </a:solidFill>
                <a:cs typeface="Baloo 2" pitchFamily="2" charset="0"/>
              </a:rPr>
              <a:t>.</a:t>
            </a:r>
            <a:endParaRPr lang="en-IN" sz="1400" dirty="0">
              <a:solidFill>
                <a:schemeClr val="bg1"/>
              </a:solidFill>
              <a:cs typeface="Baloo 2" pitchFamily="2" charset="0"/>
            </a:endParaRPr>
          </a:p>
        </p:txBody>
      </p:sp>
      <p:pic>
        <p:nvPicPr>
          <p:cNvPr id="7" name="Picture Placeholder 6" descr="A green and black rectangular object&#10;&#10;Description automatically generated">
            <a:extLst>
              <a:ext uri="{FF2B5EF4-FFF2-40B4-BE49-F238E27FC236}">
                <a16:creationId xmlns:a16="http://schemas.microsoft.com/office/drawing/2014/main" id="{9A427515-33F1-3EEA-38EC-D0906D9DD0F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8" name="Rectangle: Rounded Corners 7">
            <a:extLst>
              <a:ext uri="{FF2B5EF4-FFF2-40B4-BE49-F238E27FC236}">
                <a16:creationId xmlns:a16="http://schemas.microsoft.com/office/drawing/2014/main" id="{C8065C4E-0AA6-52F4-150A-C10B01C1C052}"/>
              </a:ext>
            </a:extLst>
          </p:cNvPr>
          <p:cNvSpPr/>
          <p:nvPr/>
        </p:nvSpPr>
        <p:spPr>
          <a:xfrm>
            <a:off x="2190750" y="5400675"/>
            <a:ext cx="2428875" cy="571500"/>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b="1" dirty="0">
                <a:latin typeface="+mj-lt"/>
                <a:cs typeface="Rajdhani" panose="02000000000000000000" pitchFamily="2" charset="0"/>
              </a:rPr>
              <a:t>Tesla P100</a:t>
            </a:r>
            <a:endParaRPr lang="en-IN" sz="4000" b="1" dirty="0">
              <a:latin typeface="+mj-lt"/>
              <a:cs typeface="Rajdhani" panose="02000000000000000000" pitchFamily="2" charset="0"/>
            </a:endParaRPr>
          </a:p>
        </p:txBody>
      </p:sp>
    </p:spTree>
    <p:extLst>
      <p:ext uri="{BB962C8B-B14F-4D97-AF65-F5344CB8AC3E}">
        <p14:creationId xmlns:p14="http://schemas.microsoft.com/office/powerpoint/2010/main" val="25769041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44">
      <a:majorFont>
        <a:latin typeface="Rajdhani"/>
        <a:ea typeface=""/>
        <a:cs typeface=""/>
      </a:majorFont>
      <a:minorFont>
        <a:latin typeface="Baloo 2"/>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1362</TotalTime>
  <Words>1253</Words>
  <Application>Microsoft Office PowerPoint</Application>
  <PresentationFormat>Widescreen</PresentationFormat>
  <Paragraphs>55</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Baloo 2</vt:lpstr>
      <vt:lpstr>Rajdhani</vt:lpstr>
      <vt:lpstr>Arial</vt:lpstr>
      <vt:lpstr>Product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dc:creator>
  <cp:lastModifiedBy>Rahul Sunil</cp:lastModifiedBy>
  <cp:revision>49</cp:revision>
  <dcterms:created xsi:type="dcterms:W3CDTF">2023-09-18T03:52:25Z</dcterms:created>
  <dcterms:modified xsi:type="dcterms:W3CDTF">2023-09-20T12:08:00Z</dcterms:modified>
</cp:coreProperties>
</file>